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318" r:id="rId2"/>
    <p:sldId id="280" r:id="rId3"/>
    <p:sldId id="319" r:id="rId4"/>
    <p:sldId id="308" r:id="rId5"/>
    <p:sldId id="283" r:id="rId6"/>
    <p:sldId id="264" r:id="rId7"/>
    <p:sldId id="265" r:id="rId8"/>
    <p:sldId id="289" r:id="rId9"/>
    <p:sldId id="285" r:id="rId10"/>
    <p:sldId id="286" r:id="rId11"/>
    <p:sldId id="287" r:id="rId12"/>
    <p:sldId id="288" r:id="rId13"/>
    <p:sldId id="307" r:id="rId14"/>
    <p:sldId id="290" r:id="rId15"/>
    <p:sldId id="292" r:id="rId16"/>
    <p:sldId id="301" r:id="rId17"/>
    <p:sldId id="312" r:id="rId18"/>
    <p:sldId id="291" r:id="rId19"/>
    <p:sldId id="311" r:id="rId20"/>
    <p:sldId id="295" r:id="rId21"/>
    <p:sldId id="296" r:id="rId22"/>
    <p:sldId id="297" r:id="rId23"/>
    <p:sldId id="299" r:id="rId24"/>
    <p:sldId id="298" r:id="rId25"/>
    <p:sldId id="293" r:id="rId26"/>
    <p:sldId id="300" r:id="rId27"/>
    <p:sldId id="28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92632"/>
  </p:normalViewPr>
  <p:slideViewPr>
    <p:cSldViewPr snapToGrid="0" snapToObjects="1">
      <p:cViewPr varScale="1">
        <p:scale>
          <a:sx n="68" d="100"/>
          <a:sy n="68" d="100"/>
        </p:scale>
        <p:origin x="8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908053-6BD8-4248-BE7C-63943E5BE52B}" type="datetimeFigureOut">
              <a:rPr lang="en-US" smtClean="0"/>
              <a:t>11/1/2019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AB28A0-6B9B-E844-BEB4-51C8B037A663}" type="slidenum">
              <a:rPr lang="en-US" smtClean="0"/>
              <a:t>‹#›</a:t>
            </a:fld>
            <a:endParaRPr lang="en-US"/>
          </a:p>
        </p:txBody>
      </p:sp>
    </p:spTree>
    <p:extLst>
      <p:ext uri="{BB962C8B-B14F-4D97-AF65-F5344CB8AC3E}">
        <p14:creationId xmlns:p14="http://schemas.microsoft.com/office/powerpoint/2010/main" val="856343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11/1/2019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11/1/2019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11/1/2019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11/1/2019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11/1/2019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11/1/2019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11/1/2019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11/1/2019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11/1/2019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11/1/2019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11/1/2019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11/1/2019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11/1/2019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11/1/2019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11/1/2019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11/1/2019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11/1/2019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11/1/2019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8320" y="4464028"/>
            <a:ext cx="11109960" cy="1641490"/>
          </a:xfrm>
        </p:spPr>
        <p:txBody>
          <a:bodyPr/>
          <a:lstStyle/>
          <a:p>
            <a:r>
              <a:rPr lang="en-US" dirty="0"/>
              <a:t>Principles </a:t>
            </a:r>
            <a:r>
              <a:rPr lang="en-US"/>
              <a:t>in Leadership</a:t>
            </a:r>
            <a:endParaRPr lang="en-US" dirty="0"/>
          </a:p>
        </p:txBody>
      </p:sp>
      <p:sp>
        <p:nvSpPr>
          <p:cNvPr id="3" name="Subtitle 2"/>
          <p:cNvSpPr>
            <a:spLocks noGrp="1"/>
          </p:cNvSpPr>
          <p:nvPr>
            <p:ph type="subTitle" idx="1"/>
          </p:nvPr>
        </p:nvSpPr>
        <p:spPr/>
        <p:txBody>
          <a:bodyPr>
            <a:normAutofit/>
          </a:bodyPr>
          <a:lstStyle/>
          <a:p>
            <a:r>
              <a:rPr lang="en-US" sz="4800" dirty="0"/>
              <a:t>Mr. Rolfe</a:t>
            </a:r>
          </a:p>
        </p:txBody>
      </p:sp>
      <p:sp>
        <p:nvSpPr>
          <p:cNvPr id="4" name="Rectangle 3"/>
          <p:cNvSpPr/>
          <p:nvPr/>
        </p:nvSpPr>
        <p:spPr>
          <a:xfrm>
            <a:off x="1513667" y="689741"/>
            <a:ext cx="9306733" cy="2185214"/>
          </a:xfrm>
          <a:prstGeom prst="rect">
            <a:avLst/>
          </a:prstGeom>
        </p:spPr>
        <p:txBody>
          <a:bodyPr wrap="square">
            <a:spAutoFit/>
          </a:bodyPr>
          <a:lstStyle/>
          <a:p>
            <a:r>
              <a:rPr lang="en-US" sz="4800" dirty="0">
                <a:solidFill>
                  <a:srgbClr val="FFC000"/>
                </a:solidFill>
              </a:rPr>
              <a:t>“Where there is no vision the people perish.”</a:t>
            </a:r>
          </a:p>
          <a:p>
            <a:r>
              <a:rPr lang="en-US" sz="4000" dirty="0">
                <a:solidFill>
                  <a:srgbClr val="FFC000"/>
                </a:solidFill>
              </a:rPr>
              <a:t>										</a:t>
            </a:r>
            <a:r>
              <a:rPr lang="en-US" sz="4000">
                <a:solidFill>
                  <a:srgbClr val="FFC000"/>
                </a:solidFill>
              </a:rPr>
              <a:t>	- Hebrew proverb</a:t>
            </a:r>
            <a:endParaRPr lang="en-US" sz="4000" dirty="0">
              <a:solidFill>
                <a:srgbClr val="FFC000"/>
              </a:solidFill>
            </a:endParaRPr>
          </a:p>
        </p:txBody>
      </p:sp>
    </p:spTree>
    <p:extLst>
      <p:ext uri="{BB962C8B-B14F-4D97-AF65-F5344CB8AC3E}">
        <p14:creationId xmlns:p14="http://schemas.microsoft.com/office/powerpoint/2010/main" val="69378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1"/>
            <a:ext cx="10515600" cy="1690688"/>
          </a:xfrm>
        </p:spPr>
        <p:txBody>
          <a:bodyPr>
            <a:normAutofit fontScale="90000"/>
          </a:bodyPr>
          <a:lstStyle/>
          <a:p>
            <a:r>
              <a:rPr lang="en-US" sz="3600" dirty="0">
                <a:solidFill>
                  <a:schemeClr val="tx1"/>
                </a:solidFill>
              </a:rPr>
              <a:t>Bob hit the ball with the girls’ bat. </a:t>
            </a:r>
            <a:br>
              <a:rPr lang="en-US" sz="3600" dirty="0">
                <a:solidFill>
                  <a:schemeClr val="tx1"/>
                </a:solidFill>
              </a:rPr>
            </a:br>
            <a:r>
              <a:rPr lang="en-US" sz="2700" dirty="0"/>
              <a:t>  </a:t>
            </a:r>
            <a:br>
              <a:rPr lang="en-US" dirty="0">
                <a:solidFill>
                  <a:srgbClr val="FFC000"/>
                </a:solidFill>
              </a:rPr>
            </a:br>
            <a:r>
              <a:rPr lang="en-US" dirty="0">
                <a:solidFill>
                  <a:srgbClr val="FFC000"/>
                </a:solidFill>
              </a:rPr>
              <a:t>I </a:t>
            </a:r>
            <a:r>
              <a:rPr lang="en-US" dirty="0">
                <a:solidFill>
                  <a:schemeClr val="tx1"/>
                </a:solidFill>
              </a:rPr>
              <a:t>hit </a:t>
            </a:r>
            <a:r>
              <a:rPr lang="en-US" dirty="0">
                <a:solidFill>
                  <a:srgbClr val="FFC000"/>
                </a:solidFill>
              </a:rPr>
              <a:t>it </a:t>
            </a:r>
            <a:r>
              <a:rPr lang="en-US" dirty="0">
                <a:solidFill>
                  <a:schemeClr val="tx1"/>
                </a:solidFill>
              </a:rPr>
              <a:t>with </a:t>
            </a:r>
            <a:r>
              <a:rPr lang="en-US" dirty="0">
                <a:solidFill>
                  <a:srgbClr val="FFC000"/>
                </a:solidFill>
              </a:rPr>
              <a:t>their </a:t>
            </a:r>
            <a:r>
              <a:rPr lang="en-US" dirty="0">
                <a:solidFill>
                  <a:schemeClr val="tx1"/>
                </a:solidFill>
              </a:rPr>
              <a:t>bat.</a:t>
            </a:r>
            <a:endParaRPr lang="en-US" dirty="0">
              <a:solidFill>
                <a:srgbClr val="FFC000"/>
              </a:solidFill>
            </a:endParaRPr>
          </a:p>
        </p:txBody>
      </p:sp>
      <p:sp>
        <p:nvSpPr>
          <p:cNvPr id="3" name="Content Placeholder 2"/>
          <p:cNvSpPr>
            <a:spLocks noGrp="1"/>
          </p:cNvSpPr>
          <p:nvPr>
            <p:ph idx="1"/>
          </p:nvPr>
        </p:nvSpPr>
        <p:spPr>
          <a:xfrm>
            <a:off x="1120000" y="2282825"/>
            <a:ext cx="10233800" cy="4351338"/>
          </a:xfrm>
        </p:spPr>
        <p:txBody>
          <a:bodyPr/>
          <a:lstStyle/>
          <a:p>
            <a:pPr marL="0" indent="0">
              <a:buNone/>
            </a:pPr>
            <a:r>
              <a:rPr lang="en-US" b="1" u="sng" dirty="0"/>
              <a:t>PRONOUN</a:t>
            </a:r>
            <a:r>
              <a:rPr lang="en-US" b="1" dirty="0"/>
              <a:t> 		</a:t>
            </a:r>
            <a:r>
              <a:rPr lang="en-US" b="1" u="sng" dirty="0"/>
              <a:t>PERSON</a:t>
            </a:r>
            <a:r>
              <a:rPr lang="en-US" b="1" dirty="0"/>
              <a:t>	</a:t>
            </a:r>
            <a:r>
              <a:rPr lang="en-US" b="1" u="sng" dirty="0"/>
              <a:t>GENDER</a:t>
            </a:r>
            <a:r>
              <a:rPr lang="en-US" b="1" dirty="0"/>
              <a:t>	</a:t>
            </a:r>
            <a:r>
              <a:rPr lang="en-US" b="1" u="sng" dirty="0"/>
              <a:t>NUMBER</a:t>
            </a:r>
            <a:r>
              <a:rPr lang="en-US" b="1" dirty="0"/>
              <a:t>	      </a:t>
            </a:r>
            <a:r>
              <a:rPr lang="en-US" b="1" u="sng" dirty="0"/>
              <a:t>CASE</a:t>
            </a:r>
            <a:endParaRPr lang="en-US" dirty="0"/>
          </a:p>
          <a:p>
            <a:pPr marL="0" indent="0">
              <a:buNone/>
            </a:pPr>
            <a:endParaRPr lang="en-US" b="1" u="sng" dirty="0"/>
          </a:p>
          <a:p>
            <a:pPr marL="0" indent="0">
              <a:buNone/>
            </a:pPr>
            <a:r>
              <a:rPr lang="en-US" b="1" dirty="0">
                <a:solidFill>
                  <a:srgbClr val="FFC000"/>
                </a:solidFill>
              </a:rPr>
              <a:t>I</a:t>
            </a:r>
            <a:r>
              <a:rPr lang="en-US" dirty="0">
                <a:solidFill>
                  <a:schemeClr val="tx1"/>
                </a:solidFill>
              </a:rPr>
              <a:t>			        1</a:t>
            </a:r>
            <a:r>
              <a:rPr lang="en-US" baseline="30000" dirty="0">
                <a:solidFill>
                  <a:schemeClr val="tx1"/>
                </a:solidFill>
              </a:rPr>
              <a:t>st</a:t>
            </a:r>
            <a:r>
              <a:rPr lang="en-US" dirty="0">
                <a:solidFill>
                  <a:schemeClr val="tx1"/>
                </a:solidFill>
              </a:rPr>
              <a:t>		masculine	  singular        Nominative</a:t>
            </a:r>
          </a:p>
          <a:p>
            <a:pPr marL="0" indent="0">
              <a:buNone/>
            </a:pPr>
            <a:endParaRPr lang="en-US" b="1" u="sng" dirty="0">
              <a:solidFill>
                <a:schemeClr val="tx1"/>
              </a:solidFill>
            </a:endParaRPr>
          </a:p>
          <a:p>
            <a:pPr marL="0" indent="0">
              <a:buNone/>
            </a:pPr>
            <a:r>
              <a:rPr lang="en-US" dirty="0">
                <a:solidFill>
                  <a:srgbClr val="FFC000"/>
                </a:solidFill>
              </a:rPr>
              <a:t>it</a:t>
            </a:r>
            <a:r>
              <a:rPr lang="en-US" b="1" dirty="0">
                <a:solidFill>
                  <a:schemeClr val="tx1"/>
                </a:solidFill>
              </a:rPr>
              <a:t>			        </a:t>
            </a:r>
            <a:r>
              <a:rPr lang="en-US" dirty="0">
                <a:solidFill>
                  <a:schemeClr val="tx1"/>
                </a:solidFill>
              </a:rPr>
              <a:t>3</a:t>
            </a:r>
            <a:r>
              <a:rPr lang="en-US" baseline="30000" dirty="0">
                <a:solidFill>
                  <a:schemeClr val="tx1"/>
                </a:solidFill>
              </a:rPr>
              <a:t>rd</a:t>
            </a:r>
            <a:r>
              <a:rPr lang="en-US" dirty="0">
                <a:solidFill>
                  <a:schemeClr val="tx1"/>
                </a:solidFill>
              </a:rPr>
              <a:t> 	   neuter	  singular	 Accusative</a:t>
            </a:r>
          </a:p>
          <a:p>
            <a:pPr marL="0" indent="0">
              <a:buNone/>
            </a:pPr>
            <a:endParaRPr lang="en-US" b="1" dirty="0">
              <a:solidFill>
                <a:schemeClr val="tx1"/>
              </a:solidFill>
            </a:endParaRPr>
          </a:p>
          <a:p>
            <a:pPr marL="0" indent="0">
              <a:buNone/>
            </a:pPr>
            <a:r>
              <a:rPr lang="en-US" b="1" dirty="0">
                <a:solidFill>
                  <a:srgbClr val="FFC000"/>
                </a:solidFill>
              </a:rPr>
              <a:t>their</a:t>
            </a:r>
            <a:r>
              <a:rPr lang="en-US" b="1" dirty="0">
                <a:solidFill>
                  <a:schemeClr val="tx1"/>
                </a:solidFill>
              </a:rPr>
              <a:t>			        </a:t>
            </a:r>
            <a:r>
              <a:rPr lang="en-US" dirty="0">
                <a:solidFill>
                  <a:schemeClr val="tx1"/>
                </a:solidFill>
              </a:rPr>
              <a:t>3</a:t>
            </a:r>
            <a:r>
              <a:rPr lang="en-US" baseline="30000" dirty="0">
                <a:solidFill>
                  <a:schemeClr val="tx1"/>
                </a:solidFill>
              </a:rPr>
              <a:t>rd</a:t>
            </a:r>
            <a:r>
              <a:rPr lang="en-US" dirty="0">
                <a:solidFill>
                  <a:schemeClr val="tx1"/>
                </a:solidFill>
              </a:rPr>
              <a:t>	 feminine</a:t>
            </a:r>
            <a:r>
              <a:rPr lang="en-US" b="1" dirty="0">
                <a:solidFill>
                  <a:schemeClr val="tx1"/>
                </a:solidFill>
              </a:rPr>
              <a:t>	</a:t>
            </a:r>
            <a:r>
              <a:rPr lang="en-US" dirty="0">
                <a:solidFill>
                  <a:schemeClr val="tx1"/>
                </a:solidFill>
              </a:rPr>
              <a:t>    plural	    Genitive</a:t>
            </a:r>
            <a:endParaRPr lang="en-US" b="1" dirty="0">
              <a:solidFill>
                <a:srgbClr val="FFC000"/>
              </a:solidFill>
            </a:endParaRPr>
          </a:p>
        </p:txBody>
      </p:sp>
    </p:spTree>
    <p:extLst>
      <p:ext uri="{BB962C8B-B14F-4D97-AF65-F5344CB8AC3E}">
        <p14:creationId xmlns:p14="http://schemas.microsoft.com/office/powerpoint/2010/main" val="161433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p:cTn id="25"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6" end="6"/>
                                            </p:txEl>
                                          </p:spTgt>
                                        </p:tgtEl>
                                        <p:attrNameLst>
                                          <p:attrName>style.visibility</p:attrName>
                                        </p:attrNameLst>
                                      </p:cBhvr>
                                      <p:to>
                                        <p:strVal val="visible"/>
                                      </p:to>
                                    </p:set>
                                    <p:anim calcmode="lin" valueType="num">
                                      <p:cBhvr>
                                        <p:cTn id="34"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Pronouns: Chinese to English</a:t>
            </a:r>
          </a:p>
        </p:txBody>
      </p:sp>
      <p:sp>
        <p:nvSpPr>
          <p:cNvPr id="3" name="Content Placeholder 2"/>
          <p:cNvSpPr>
            <a:spLocks noGrp="1"/>
          </p:cNvSpPr>
          <p:nvPr>
            <p:ph idx="1"/>
          </p:nvPr>
        </p:nvSpPr>
        <p:spPr/>
        <p:txBody>
          <a:bodyPr>
            <a:normAutofit lnSpcReduction="10000"/>
          </a:bodyPr>
          <a:lstStyle/>
          <a:p>
            <a:pPr marL="0" indent="0">
              <a:buNone/>
            </a:pPr>
            <a:r>
              <a:rPr lang="zh-CN" altLang="en-US" dirty="0"/>
              <a:t>我 </a:t>
            </a:r>
            <a:r>
              <a:rPr lang="en-US" altLang="zh-CN" dirty="0"/>
              <a:t>w</a:t>
            </a:r>
            <a:r>
              <a:rPr lang="en-US" dirty="0"/>
              <a:t>o = I or me</a:t>
            </a:r>
          </a:p>
          <a:p>
            <a:pPr marL="0" indent="0">
              <a:buNone/>
            </a:pPr>
            <a:r>
              <a:rPr lang="zh-CN" altLang="en-US" dirty="0"/>
              <a:t>你  </a:t>
            </a:r>
            <a:r>
              <a:rPr lang="en-US" altLang="zh-CN" dirty="0" err="1"/>
              <a:t>n</a:t>
            </a:r>
            <a:r>
              <a:rPr lang="en-US" dirty="0" err="1"/>
              <a:t>i</a:t>
            </a:r>
            <a:r>
              <a:rPr lang="en-US" dirty="0"/>
              <a:t> = you</a:t>
            </a:r>
          </a:p>
          <a:p>
            <a:pPr marL="0" indent="0">
              <a:buNone/>
            </a:pPr>
            <a:r>
              <a:rPr lang="zh-CN" altLang="en-US" dirty="0"/>
              <a:t>他，她，它  </a:t>
            </a:r>
            <a:r>
              <a:rPr lang="en-US" altLang="zh-CN" dirty="0"/>
              <a:t>t</a:t>
            </a:r>
            <a:r>
              <a:rPr lang="en-US" dirty="0"/>
              <a:t>a = he or she or it</a:t>
            </a:r>
          </a:p>
          <a:p>
            <a:pPr marL="0" indent="0">
              <a:buNone/>
            </a:pPr>
            <a:endParaRPr lang="en-US" dirty="0"/>
          </a:p>
          <a:p>
            <a:pPr marL="0" indent="0">
              <a:buNone/>
            </a:pPr>
            <a:r>
              <a:rPr lang="en-US" dirty="0"/>
              <a:t>When speaking English, it is very important to use the correct gender of the pronoun replacing the word “ta” in your thinking.</a:t>
            </a:r>
            <a:r>
              <a:rPr lang="zh-CN" altLang="en-US" dirty="0"/>
              <a:t>  </a:t>
            </a:r>
            <a:r>
              <a:rPr lang="en-US" altLang="zh-CN" dirty="0"/>
              <a:t>Be</a:t>
            </a:r>
            <a:r>
              <a:rPr lang="zh-CN" altLang="en-US" dirty="0"/>
              <a:t> </a:t>
            </a:r>
            <a:r>
              <a:rPr lang="en-US" altLang="zh-CN" dirty="0"/>
              <a:t>careful to use “he, him or his” for masculine (</a:t>
            </a:r>
            <a:r>
              <a:rPr lang="zh-CN" altLang="en-US" dirty="0"/>
              <a:t>他</a:t>
            </a:r>
            <a:r>
              <a:rPr lang="en-US" altLang="zh-CN" dirty="0"/>
              <a:t>), “she, her or hers” for feminine</a:t>
            </a:r>
            <a:r>
              <a:rPr lang="zh-CN" altLang="en-US" dirty="0"/>
              <a:t> </a:t>
            </a:r>
            <a:r>
              <a:rPr lang="en-US" altLang="zh-CN" dirty="0"/>
              <a:t>(</a:t>
            </a:r>
            <a:r>
              <a:rPr lang="zh-CN" altLang="en-US" dirty="0"/>
              <a:t>她</a:t>
            </a:r>
            <a:r>
              <a:rPr lang="en-US" altLang="zh-CN" dirty="0"/>
              <a:t>) and “it or its” for neuter (</a:t>
            </a:r>
            <a:r>
              <a:rPr lang="zh-CN" altLang="en-US" dirty="0"/>
              <a:t>它</a:t>
            </a:r>
            <a:r>
              <a:rPr lang="en-US" altLang="zh-CN" dirty="0"/>
              <a:t>).</a:t>
            </a:r>
          </a:p>
          <a:p>
            <a:pPr marL="0" indent="0">
              <a:buNone/>
            </a:pPr>
            <a:r>
              <a:rPr lang="en-US" b="1" u="sng" dirty="0"/>
              <a:t>Context</a:t>
            </a:r>
            <a:r>
              <a:rPr lang="en-US" dirty="0"/>
              <a:t> – the information or circumstances surrounding a word that can provide definition and identity to it.</a:t>
            </a:r>
          </a:p>
        </p:txBody>
      </p:sp>
    </p:spTree>
    <p:extLst>
      <p:ext uri="{BB962C8B-B14F-4D97-AF65-F5344CB8AC3E}">
        <p14:creationId xmlns:p14="http://schemas.microsoft.com/office/powerpoint/2010/main" val="74058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p:cTn id="34"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p:cTn id="43"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practice!</a:t>
            </a:r>
          </a:p>
        </p:txBody>
      </p:sp>
      <p:sp>
        <p:nvSpPr>
          <p:cNvPr id="3" name="Content Placeholder 2"/>
          <p:cNvSpPr>
            <a:spLocks noGrp="1"/>
          </p:cNvSpPr>
          <p:nvPr>
            <p:ph idx="1"/>
          </p:nvPr>
        </p:nvSpPr>
        <p:spPr/>
        <p:txBody>
          <a:bodyPr>
            <a:normAutofit/>
          </a:bodyPr>
          <a:lstStyle/>
          <a:p>
            <a:pPr marL="0" indent="0">
              <a:buNone/>
            </a:pPr>
            <a:r>
              <a:rPr lang="en-US" sz="3600" dirty="0"/>
              <a:t>With your partner, complete the worksheet on personal pronouns.  Discuss the worksheet in English only!</a:t>
            </a:r>
          </a:p>
        </p:txBody>
      </p:sp>
      <p:pic>
        <p:nvPicPr>
          <p:cNvPr id="4" name="Picture 3"/>
          <p:cNvPicPr>
            <a:picLocks noChangeAspect="1"/>
          </p:cNvPicPr>
          <p:nvPr/>
        </p:nvPicPr>
        <p:blipFill>
          <a:blip r:embed="rId2"/>
          <a:stretch>
            <a:fillRect/>
          </a:stretch>
        </p:blipFill>
        <p:spPr>
          <a:xfrm>
            <a:off x="3882801" y="3303158"/>
            <a:ext cx="4640097" cy="3081025"/>
          </a:xfrm>
          <a:prstGeom prst="rect">
            <a:avLst/>
          </a:prstGeom>
          <a:effectLst>
            <a:softEdge rad="63500"/>
          </a:effectLst>
        </p:spPr>
      </p:pic>
    </p:spTree>
    <p:extLst>
      <p:ext uri="{BB962C8B-B14F-4D97-AF65-F5344CB8AC3E}">
        <p14:creationId xmlns:p14="http://schemas.microsoft.com/office/powerpoint/2010/main" val="216171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Family Matters</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Tell your partner about your family.  Make sure that you use the correct pronouns when describing your parents, grandparents, siblings, uncles, aunts and cousins.</a:t>
            </a:r>
          </a:p>
        </p:txBody>
      </p:sp>
      <p:pic>
        <p:nvPicPr>
          <p:cNvPr id="4" name="Picture 3"/>
          <p:cNvPicPr>
            <a:picLocks noChangeAspect="1"/>
          </p:cNvPicPr>
          <p:nvPr/>
        </p:nvPicPr>
        <p:blipFill>
          <a:blip r:embed="rId2"/>
          <a:stretch>
            <a:fillRect/>
          </a:stretch>
        </p:blipFill>
        <p:spPr>
          <a:xfrm>
            <a:off x="1807382" y="3327815"/>
            <a:ext cx="8577236" cy="3118995"/>
          </a:xfrm>
          <a:prstGeom prst="rect">
            <a:avLst/>
          </a:prstGeom>
          <a:effectLst>
            <a:softEdge rad="114300"/>
          </a:effectLst>
        </p:spPr>
      </p:pic>
    </p:spTree>
    <p:extLst>
      <p:ext uri="{BB962C8B-B14F-4D97-AF65-F5344CB8AC3E}">
        <p14:creationId xmlns:p14="http://schemas.microsoft.com/office/powerpoint/2010/main" val="1208037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Th</a:t>
            </a:r>
            <a:r>
              <a:rPr lang="en-US" dirty="0"/>
              <a:t>” sound review</a:t>
            </a:r>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With your partner, take turns saying this dialogue: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Person #1: “Three things bother me the most.”</a:t>
            </a:r>
          </a:p>
          <a:p>
            <a:pPr marL="0" marR="0" lvl="0" indent="0" defTabSz="914400" eaLnBrk="1" fontAlgn="auto" latinLnBrk="0" hangingPunct="1">
              <a:lnSpc>
                <a:spcPct val="100000"/>
              </a:lnSpc>
              <a:spcBef>
                <a:spcPts val="0"/>
              </a:spcBef>
              <a:spcAft>
                <a:spcPts val="0"/>
              </a:spcAft>
              <a:buClrTx/>
              <a:buSzTx/>
              <a:buFontTx/>
              <a:buNone/>
              <a:tabLst/>
              <a:defRPr/>
            </a:pPr>
            <a:r>
              <a:rPr lang="en-US" dirty="0"/>
              <a:t>Person #2: “What three things are those?”</a:t>
            </a:r>
          </a:p>
          <a:p>
            <a:pPr marL="0" marR="0" lvl="0" indent="0" defTabSz="914400" eaLnBrk="1" fontAlgn="auto" latinLnBrk="0" hangingPunct="1">
              <a:lnSpc>
                <a:spcPct val="100000"/>
              </a:lnSpc>
              <a:spcBef>
                <a:spcPts val="0"/>
              </a:spcBef>
              <a:spcAft>
                <a:spcPts val="0"/>
              </a:spcAft>
              <a:buClrTx/>
              <a:buSzTx/>
              <a:buFontTx/>
              <a:buNone/>
              <a:tabLst/>
              <a:defRPr/>
            </a:pPr>
            <a:r>
              <a:rPr lang="en-US" dirty="0"/>
              <a:t>Person #1: “The weather, bathing my dog and thinking about math.”</a:t>
            </a:r>
          </a:p>
          <a:p>
            <a:pPr marL="0" marR="0" lvl="0" indent="0" defTabSz="914400" eaLnBrk="1" fontAlgn="auto" latinLnBrk="0" hangingPunct="1">
              <a:lnSpc>
                <a:spcPct val="100000"/>
              </a:lnSpc>
              <a:spcBef>
                <a:spcPts val="0"/>
              </a:spcBef>
              <a:spcAft>
                <a:spcPts val="0"/>
              </a:spcAft>
              <a:buClrTx/>
              <a:buSzTx/>
              <a:buFontTx/>
              <a:buNone/>
              <a:tabLst/>
              <a:defRPr/>
            </a:pPr>
            <a:r>
              <a:rPr lang="en-US" dirty="0"/>
              <a:t>Person #2: “Those three things are not that bad, though.”</a:t>
            </a:r>
          </a:p>
          <a:p>
            <a:pPr marL="0" marR="0" lvl="0" indent="0" defTabSz="914400" eaLnBrk="1" fontAlgn="auto" latinLnBrk="0" hangingPunct="1">
              <a:lnSpc>
                <a:spcPct val="100000"/>
              </a:lnSpc>
              <a:spcBef>
                <a:spcPts val="0"/>
              </a:spcBef>
              <a:spcAft>
                <a:spcPts val="0"/>
              </a:spcAft>
              <a:buClrTx/>
              <a:buSzTx/>
              <a:buFontTx/>
              <a:buNone/>
              <a:tabLst/>
              <a:defRPr/>
            </a:pPr>
            <a:r>
              <a:rPr lang="en-US" dirty="0"/>
              <a:t>Person #1: “You don’t think they are?”</a:t>
            </a:r>
          </a:p>
          <a:p>
            <a:pPr marL="0" marR="0" lvl="0" indent="0" defTabSz="914400" eaLnBrk="1" fontAlgn="auto" latinLnBrk="0" hangingPunct="1">
              <a:lnSpc>
                <a:spcPct val="100000"/>
              </a:lnSpc>
              <a:spcBef>
                <a:spcPts val="0"/>
              </a:spcBef>
              <a:spcAft>
                <a:spcPts val="0"/>
              </a:spcAft>
              <a:buClrTx/>
              <a:buSzTx/>
              <a:buFontTx/>
              <a:buNone/>
              <a:tabLst/>
              <a:defRPr/>
            </a:pPr>
            <a:r>
              <a:rPr lang="en-US" dirty="0"/>
              <a:t>Person #2: “No, there is nothing better than thinking about math.”</a:t>
            </a:r>
          </a:p>
          <a:p>
            <a:pPr marL="0" marR="0" lvl="0" indent="0" defTabSz="914400" eaLnBrk="1" fontAlgn="auto" latinLnBrk="0" hangingPunct="1">
              <a:lnSpc>
                <a:spcPct val="100000"/>
              </a:lnSpc>
              <a:spcBef>
                <a:spcPts val="0"/>
              </a:spcBef>
              <a:spcAft>
                <a:spcPts val="0"/>
              </a:spcAft>
              <a:buClrTx/>
              <a:buSzTx/>
              <a:buFontTx/>
              <a:buNone/>
              <a:tabLst/>
              <a:defRPr/>
            </a:pPr>
            <a:r>
              <a:rPr lang="en-US" dirty="0"/>
              <a:t>Person #1: “I think you need to rethink that.”</a:t>
            </a:r>
          </a:p>
          <a:p>
            <a:pPr marL="0" marR="0" lvl="0" indent="0" defTabSz="914400" eaLnBrk="1" fontAlgn="auto" latinLnBrk="0" hangingPunct="1">
              <a:lnSpc>
                <a:spcPct val="100000"/>
              </a:lnSpc>
              <a:spcBef>
                <a:spcPts val="0"/>
              </a:spcBef>
              <a:spcAft>
                <a:spcPts val="0"/>
              </a:spcAft>
              <a:buClrTx/>
              <a:buSzTx/>
              <a:buFontTx/>
              <a:buNone/>
              <a:tabLst/>
              <a:defRPr/>
            </a:pPr>
            <a:r>
              <a:rPr lang="en-US" dirty="0"/>
              <a:t>Person #2: “I think you are right, thank you.”</a:t>
            </a:r>
          </a:p>
        </p:txBody>
      </p:sp>
    </p:spTree>
    <p:extLst>
      <p:ext uri="{BB962C8B-B14F-4D97-AF65-F5344CB8AC3E}">
        <p14:creationId xmlns:p14="http://schemas.microsoft.com/office/powerpoint/2010/main" val="50911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par>
                          <p:cTn id="12" fill="hold">
                            <p:stCondLst>
                              <p:cond delay="26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p:cTn id="1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1" presetClass="entr" presetSubtype="0" fill="hold" grpId="0" nodeType="clickEffect">
                                  <p:stCondLst>
                                    <p:cond delay="0"/>
                                  </p:stCondLst>
                                  <p:iterate type="lt">
                                    <p:tmPct val="10000"/>
                                  </p:iterate>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2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1" presetClass="entr" presetSubtype="0" fill="hold" grpId="0" nodeType="clickEffect">
                                  <p:stCondLst>
                                    <p:cond delay="0"/>
                                  </p:stCondLst>
                                  <p:iterate type="lt">
                                    <p:tmPct val="10000"/>
                                  </p:iterate>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p:cTn id="3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3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1" presetClass="entr" presetSubtype="0" fill="hold" grpId="0" nodeType="clickEffect">
                                  <p:stCondLst>
                                    <p:cond delay="0"/>
                                  </p:stCondLst>
                                  <p:iterate type="lt">
                                    <p:tmPct val="10000"/>
                                  </p:iterate>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44"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3">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41" presetClass="entr" presetSubtype="0" fill="hold" grpId="0" nodeType="clickEffect">
                                  <p:stCondLst>
                                    <p:cond delay="0"/>
                                  </p:stCondLst>
                                  <p:iterate type="lt">
                                    <p:tmPct val="10000"/>
                                  </p:iterate>
                                  <p:childTnLst>
                                    <p:set>
                                      <p:cBhvr>
                                        <p:cTn id="50" dur="1" fill="hold">
                                          <p:stCondLst>
                                            <p:cond delay="0"/>
                                          </p:stCondLst>
                                        </p:cTn>
                                        <p:tgtEl>
                                          <p:spTgt spid="3">
                                            <p:txEl>
                                              <p:pRg st="6" end="6"/>
                                            </p:txEl>
                                          </p:spTgt>
                                        </p:tgtEl>
                                        <p:attrNameLst>
                                          <p:attrName>style.visibility</p:attrName>
                                        </p:attrNameLst>
                                      </p:cBhvr>
                                      <p:to>
                                        <p:strVal val="visible"/>
                                      </p:to>
                                    </p:set>
                                    <p:anim calcmode="lin" valueType="num">
                                      <p:cBhvr>
                                        <p:cTn id="51"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53"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41" presetClass="entr" presetSubtype="0" fill="hold" grpId="0" nodeType="clickEffect">
                                  <p:stCondLst>
                                    <p:cond delay="0"/>
                                  </p:stCondLst>
                                  <p:iterate type="lt">
                                    <p:tmPct val="10000"/>
                                  </p:iterate>
                                  <p:childTnLst>
                                    <p:set>
                                      <p:cBhvr>
                                        <p:cTn id="59" dur="1" fill="hold">
                                          <p:stCondLst>
                                            <p:cond delay="0"/>
                                          </p:stCondLst>
                                        </p:cTn>
                                        <p:tgtEl>
                                          <p:spTgt spid="3">
                                            <p:txEl>
                                              <p:pRg st="7" end="7"/>
                                            </p:txEl>
                                          </p:spTgt>
                                        </p:tgtEl>
                                        <p:attrNameLst>
                                          <p:attrName>style.visibility</p:attrName>
                                        </p:attrNameLst>
                                      </p:cBhvr>
                                      <p:to>
                                        <p:strVal val="visible"/>
                                      </p:to>
                                    </p:set>
                                    <p:anim calcmode="lin" valueType="num">
                                      <p:cBhvr>
                                        <p:cTn id="60" dur="500" fill="hold"/>
                                        <p:tgtEl>
                                          <p:spTgt spid="3">
                                            <p:txEl>
                                              <p:pRg st="7" end="7"/>
                                            </p:txEl>
                                          </p:spTgt>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3">
                                            <p:txEl>
                                              <p:pRg st="7" end="7"/>
                                            </p:txEl>
                                          </p:spTgt>
                                        </p:tgtEl>
                                        <p:attrNameLst>
                                          <p:attrName>ppt_y</p:attrName>
                                        </p:attrNameLst>
                                      </p:cBhvr>
                                      <p:tavLst>
                                        <p:tav tm="0">
                                          <p:val>
                                            <p:strVal val="#ppt_y"/>
                                          </p:val>
                                        </p:tav>
                                        <p:tav tm="100000">
                                          <p:val>
                                            <p:strVal val="#ppt_y"/>
                                          </p:val>
                                        </p:tav>
                                      </p:tavLst>
                                    </p:anim>
                                    <p:anim calcmode="lin" valueType="num">
                                      <p:cBhvr>
                                        <p:cTn id="62" dur="500" fill="hold"/>
                                        <p:tgtEl>
                                          <p:spTgt spid="3">
                                            <p:txEl>
                                              <p:pRg st="7" end="7"/>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3">
                                            <p:txEl>
                                              <p:pRg st="7" end="7"/>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3">
                                            <p:txEl>
                                              <p:pRg st="7" end="7"/>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41" presetClass="entr" presetSubtype="0" fill="hold" grpId="0" nodeType="clickEffect">
                                  <p:stCondLst>
                                    <p:cond delay="0"/>
                                  </p:stCondLst>
                                  <p:iterate type="lt">
                                    <p:tmPct val="10000"/>
                                  </p:iterate>
                                  <p:childTnLst>
                                    <p:set>
                                      <p:cBhvr>
                                        <p:cTn id="68" dur="1" fill="hold">
                                          <p:stCondLst>
                                            <p:cond delay="0"/>
                                          </p:stCondLst>
                                        </p:cTn>
                                        <p:tgtEl>
                                          <p:spTgt spid="3">
                                            <p:txEl>
                                              <p:pRg st="8" end="8"/>
                                            </p:txEl>
                                          </p:spTgt>
                                        </p:tgtEl>
                                        <p:attrNameLst>
                                          <p:attrName>style.visibility</p:attrName>
                                        </p:attrNameLst>
                                      </p:cBhvr>
                                      <p:to>
                                        <p:strVal val="visible"/>
                                      </p:to>
                                    </p:set>
                                    <p:anim calcmode="lin" valueType="num">
                                      <p:cBhvr>
                                        <p:cTn id="69" dur="500" fill="hold"/>
                                        <p:tgtEl>
                                          <p:spTgt spid="3">
                                            <p:txEl>
                                              <p:pRg st="8" end="8"/>
                                            </p:txEl>
                                          </p:spTgt>
                                        </p:tgtEl>
                                        <p:attrNameLst>
                                          <p:attrName>ppt_x</p:attrName>
                                        </p:attrNameLst>
                                      </p:cBhvr>
                                      <p:tavLst>
                                        <p:tav tm="0">
                                          <p:val>
                                            <p:strVal val="#ppt_x"/>
                                          </p:val>
                                        </p:tav>
                                        <p:tav tm="50000">
                                          <p:val>
                                            <p:strVal val="#ppt_x+.1"/>
                                          </p:val>
                                        </p:tav>
                                        <p:tav tm="100000">
                                          <p:val>
                                            <p:strVal val="#ppt_x"/>
                                          </p:val>
                                        </p:tav>
                                      </p:tavLst>
                                    </p:anim>
                                    <p:anim calcmode="lin" valueType="num">
                                      <p:cBhvr>
                                        <p:cTn id="70" dur="500" fill="hold"/>
                                        <p:tgtEl>
                                          <p:spTgt spid="3">
                                            <p:txEl>
                                              <p:pRg st="8" end="8"/>
                                            </p:txEl>
                                          </p:spTgt>
                                        </p:tgtEl>
                                        <p:attrNameLst>
                                          <p:attrName>ppt_y</p:attrName>
                                        </p:attrNameLst>
                                      </p:cBhvr>
                                      <p:tavLst>
                                        <p:tav tm="0">
                                          <p:val>
                                            <p:strVal val="#ppt_y"/>
                                          </p:val>
                                        </p:tav>
                                        <p:tav tm="100000">
                                          <p:val>
                                            <p:strVal val="#ppt_y"/>
                                          </p:val>
                                        </p:tav>
                                      </p:tavLst>
                                    </p:anim>
                                    <p:anim calcmode="lin" valueType="num">
                                      <p:cBhvr>
                                        <p:cTn id="71" dur="500" fill="hold"/>
                                        <p:tgtEl>
                                          <p:spTgt spid="3">
                                            <p:txEl>
                                              <p:pRg st="8" end="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2" dur="500" fill="hold"/>
                                        <p:tgtEl>
                                          <p:spTgt spid="3">
                                            <p:txEl>
                                              <p:pRg st="8" end="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3" dur="500" tmFilter="0,0; .5, 1; 1, 1"/>
                                        <p:tgtEl>
                                          <p:spTgt spid="3">
                                            <p:txEl>
                                              <p:pRg st="8" end="8"/>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41" presetClass="entr" presetSubtype="0" fill="hold" grpId="0" nodeType="clickEffect">
                                  <p:stCondLst>
                                    <p:cond delay="0"/>
                                  </p:stCondLst>
                                  <p:iterate type="lt">
                                    <p:tmPct val="10000"/>
                                  </p:iterate>
                                  <p:childTnLst>
                                    <p:set>
                                      <p:cBhvr>
                                        <p:cTn id="77" dur="1" fill="hold">
                                          <p:stCondLst>
                                            <p:cond delay="0"/>
                                          </p:stCondLst>
                                        </p:cTn>
                                        <p:tgtEl>
                                          <p:spTgt spid="3">
                                            <p:txEl>
                                              <p:pRg st="9" end="9"/>
                                            </p:txEl>
                                          </p:spTgt>
                                        </p:tgtEl>
                                        <p:attrNameLst>
                                          <p:attrName>style.visibility</p:attrName>
                                        </p:attrNameLst>
                                      </p:cBhvr>
                                      <p:to>
                                        <p:strVal val="visible"/>
                                      </p:to>
                                    </p:set>
                                    <p:anim calcmode="lin" valueType="num">
                                      <p:cBhvr>
                                        <p:cTn id="78" dur="500" fill="hold"/>
                                        <p:tgtEl>
                                          <p:spTgt spid="3">
                                            <p:txEl>
                                              <p:pRg st="9" end="9"/>
                                            </p:txEl>
                                          </p:spTgt>
                                        </p:tgtEl>
                                        <p:attrNameLst>
                                          <p:attrName>ppt_x</p:attrName>
                                        </p:attrNameLst>
                                      </p:cBhvr>
                                      <p:tavLst>
                                        <p:tav tm="0">
                                          <p:val>
                                            <p:strVal val="#ppt_x"/>
                                          </p:val>
                                        </p:tav>
                                        <p:tav tm="50000">
                                          <p:val>
                                            <p:strVal val="#ppt_x+.1"/>
                                          </p:val>
                                        </p:tav>
                                        <p:tav tm="100000">
                                          <p:val>
                                            <p:strVal val="#ppt_x"/>
                                          </p:val>
                                        </p:tav>
                                      </p:tavLst>
                                    </p:anim>
                                    <p:anim calcmode="lin" valueType="num">
                                      <p:cBhvr>
                                        <p:cTn id="79" dur="500" fill="hold"/>
                                        <p:tgtEl>
                                          <p:spTgt spid="3">
                                            <p:txEl>
                                              <p:pRg st="9" end="9"/>
                                            </p:txEl>
                                          </p:spTgt>
                                        </p:tgtEl>
                                        <p:attrNameLst>
                                          <p:attrName>ppt_y</p:attrName>
                                        </p:attrNameLst>
                                      </p:cBhvr>
                                      <p:tavLst>
                                        <p:tav tm="0">
                                          <p:val>
                                            <p:strVal val="#ppt_y"/>
                                          </p:val>
                                        </p:tav>
                                        <p:tav tm="100000">
                                          <p:val>
                                            <p:strVal val="#ppt_y"/>
                                          </p:val>
                                        </p:tav>
                                      </p:tavLst>
                                    </p:anim>
                                    <p:anim calcmode="lin" valueType="num">
                                      <p:cBhvr>
                                        <p:cTn id="80" dur="500" fill="hold"/>
                                        <p:tgtEl>
                                          <p:spTgt spid="3">
                                            <p:txEl>
                                              <p:pRg st="9" end="9"/>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1" dur="500" fill="hold"/>
                                        <p:tgtEl>
                                          <p:spTgt spid="3">
                                            <p:txEl>
                                              <p:pRg st="9" end="9"/>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2" dur="500" tmFilter="0,0; .5, 1; 1, 1"/>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232" y="365125"/>
            <a:ext cx="10515600" cy="1325563"/>
          </a:xfrm>
        </p:spPr>
        <p:txBody>
          <a:bodyPr>
            <a:normAutofit/>
          </a:bodyPr>
          <a:lstStyle/>
          <a:p>
            <a:r>
              <a:rPr lang="en-US" sz="6000" b="1" dirty="0">
                <a:solidFill>
                  <a:srgbClr val="FFFF00"/>
                </a:solidFill>
              </a:rPr>
              <a:t>Let’s take </a:t>
            </a:r>
            <a:r>
              <a:rPr lang="en-US" sz="6000" b="1">
                <a:solidFill>
                  <a:srgbClr val="FFFF00"/>
                </a:solidFill>
              </a:rPr>
              <a:t>a 5 </a:t>
            </a:r>
            <a:r>
              <a:rPr lang="en-US" sz="6000" b="1" dirty="0">
                <a:solidFill>
                  <a:srgbClr val="FFFF00"/>
                </a:solidFill>
              </a:rPr>
              <a:t>minute break!</a:t>
            </a:r>
          </a:p>
        </p:txBody>
      </p:sp>
      <p:pic>
        <p:nvPicPr>
          <p:cNvPr id="4" name="Picture 3"/>
          <p:cNvPicPr>
            <a:picLocks noChangeAspect="1"/>
          </p:cNvPicPr>
          <p:nvPr/>
        </p:nvPicPr>
        <p:blipFill>
          <a:blip r:embed="rId2"/>
          <a:stretch>
            <a:fillRect/>
          </a:stretch>
        </p:blipFill>
        <p:spPr>
          <a:xfrm>
            <a:off x="2758768" y="1908420"/>
            <a:ext cx="6587942" cy="4398596"/>
          </a:xfrm>
          <a:prstGeom prst="rect">
            <a:avLst/>
          </a:prstGeom>
        </p:spPr>
      </p:pic>
    </p:spTree>
    <p:extLst>
      <p:ext uri="{BB962C8B-B14F-4D97-AF65-F5344CB8AC3E}">
        <p14:creationId xmlns:p14="http://schemas.microsoft.com/office/powerpoint/2010/main" val="2117149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there is no leadership</a:t>
            </a:r>
            <a:r>
              <a:rPr lang="is-IS" dirty="0"/>
              <a:t>…</a:t>
            </a:r>
            <a:endParaRPr lang="en-US" dirty="0"/>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A group of people will not naturally formulate a single idea without something central to gather around.  That “something” is sometimes a common need or a person who will be the nucleus of the idea.  It is similar to how the sun is the </a:t>
            </a:r>
            <a:r>
              <a:rPr lang="en-US" dirty="0" err="1"/>
              <a:t>centre</a:t>
            </a:r>
            <a:r>
              <a:rPr lang="en-US" dirty="0"/>
              <a:t> of our solar system.</a:t>
            </a:r>
          </a:p>
        </p:txBody>
      </p:sp>
      <p:pic>
        <p:nvPicPr>
          <p:cNvPr id="4" name="Picture 3"/>
          <p:cNvPicPr>
            <a:picLocks noChangeAspect="1"/>
          </p:cNvPicPr>
          <p:nvPr/>
        </p:nvPicPr>
        <p:blipFill rotWithShape="1">
          <a:blip r:embed="rId2"/>
          <a:srcRect t="8663" r="363" b="11475"/>
          <a:stretch/>
        </p:blipFill>
        <p:spPr>
          <a:xfrm>
            <a:off x="3554853" y="3788852"/>
            <a:ext cx="5076000" cy="2772000"/>
          </a:xfrm>
          <a:prstGeom prst="rect">
            <a:avLst/>
          </a:prstGeom>
        </p:spPr>
      </p:pic>
    </p:spTree>
    <p:extLst>
      <p:ext uri="{BB962C8B-B14F-4D97-AF65-F5344CB8AC3E}">
        <p14:creationId xmlns:p14="http://schemas.microsoft.com/office/powerpoint/2010/main" val="113484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David and Goliath</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There is an ancient story in Israel about how a small, young boy named David killed a giant named Goliath.  The boy was a shepherd of sheep who was visiting his older brothers at a battle.  The Israeli army was on a hill on one side of a valley and the Philistine army was on a hill on the other side.  The king of Israel was giving no leadership to his army and the Philistines would daily challenge them to come out and fight.  If Israel would send one champion out to fight their champion, Goliath, then the winner would win the whole war!  Only one Israelite was willing to stand up</a:t>
            </a:r>
            <a:r>
              <a:rPr lang="is-IS" dirty="0"/>
              <a:t>…</a:t>
            </a:r>
            <a:endParaRPr lang="en-US" dirty="0"/>
          </a:p>
        </p:txBody>
      </p:sp>
    </p:spTree>
    <p:extLst>
      <p:ext uri="{BB962C8B-B14F-4D97-AF65-F5344CB8AC3E}">
        <p14:creationId xmlns:p14="http://schemas.microsoft.com/office/powerpoint/2010/main" val="795146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Leadership Important?</a:t>
            </a:r>
          </a:p>
        </p:txBody>
      </p:sp>
      <p:sp>
        <p:nvSpPr>
          <p:cNvPr id="3" name="Content Placeholder 2"/>
          <p:cNvSpPr>
            <a:spLocks noGrp="1"/>
          </p:cNvSpPr>
          <p:nvPr>
            <p:ph idx="1"/>
          </p:nvPr>
        </p:nvSpPr>
        <p:spPr>
          <a:xfrm>
            <a:off x="956709" y="1825625"/>
            <a:ext cx="10636571"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	“Leaders create order in the midst of chaos. They turn crisis situations into tales of victory. People naturally flock to leaders in times of uncertainty. These are the effects and results of leaders</a:t>
            </a:r>
            <a:r>
              <a:rPr lang="is-IS" dirty="0"/>
              <a:t>…”</a:t>
            </a:r>
          </a:p>
          <a:p>
            <a:pPr marL="0" marR="0" lvl="0" indent="0" defTabSz="914400" eaLnBrk="1" fontAlgn="auto" latinLnBrk="0" hangingPunct="1">
              <a:lnSpc>
                <a:spcPct val="100000"/>
              </a:lnSpc>
              <a:spcBef>
                <a:spcPts val="0"/>
              </a:spcBef>
              <a:spcAft>
                <a:spcPts val="0"/>
              </a:spcAft>
              <a:buClrTx/>
              <a:buSzTx/>
              <a:buFontTx/>
              <a:buNone/>
              <a:tabLst/>
              <a:defRPr/>
            </a:pPr>
            <a:endParaRPr lang="is-IS" dirty="0"/>
          </a:p>
          <a:p>
            <a:pPr marL="0" marR="0" lvl="0" indent="0" defTabSz="914400" eaLnBrk="1" fontAlgn="auto" latinLnBrk="0" hangingPunct="1">
              <a:lnSpc>
                <a:spcPct val="100000"/>
              </a:lnSpc>
              <a:spcBef>
                <a:spcPts val="0"/>
              </a:spcBef>
              <a:spcAft>
                <a:spcPts val="0"/>
              </a:spcAft>
              <a:buClrTx/>
              <a:buSzTx/>
              <a:buFontTx/>
              <a:buNone/>
              <a:tabLst/>
              <a:defRPr/>
            </a:pPr>
            <a:r>
              <a:rPr lang="is-IS" dirty="0"/>
              <a:t>			- Robert Foster, </a:t>
            </a:r>
            <a:r>
              <a:rPr lang="is-IS" i="1" dirty="0"/>
              <a:t>Modern Leadership Strategies</a:t>
            </a:r>
            <a:r>
              <a:rPr lang="is-IS" dirty="0"/>
              <a:t>, pg. 2</a:t>
            </a:r>
            <a:endParaRPr lang="en-US" dirty="0"/>
          </a:p>
        </p:txBody>
      </p:sp>
    </p:spTree>
    <p:extLst>
      <p:ext uri="{BB962C8B-B14F-4D97-AF65-F5344CB8AC3E}">
        <p14:creationId xmlns:p14="http://schemas.microsoft.com/office/powerpoint/2010/main" val="1476827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a List</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In groups of four, discuss and make a list of the ways leaders in your life have influenced you in a positive way (examples: gave courage, confidence, knowledge, etc.).  Think of things that helped you to succeed instead of failing or standing still.</a:t>
            </a:r>
          </a:p>
        </p:txBody>
      </p:sp>
      <p:pic>
        <p:nvPicPr>
          <p:cNvPr id="4" name="Picture 3"/>
          <p:cNvPicPr>
            <a:picLocks noChangeAspect="1"/>
          </p:cNvPicPr>
          <p:nvPr/>
        </p:nvPicPr>
        <p:blipFill>
          <a:blip r:embed="rId2"/>
          <a:stretch>
            <a:fillRect/>
          </a:stretch>
        </p:blipFill>
        <p:spPr>
          <a:xfrm>
            <a:off x="6026046" y="3615809"/>
            <a:ext cx="5327754" cy="3077299"/>
          </a:xfrm>
          <a:prstGeom prst="rect">
            <a:avLst/>
          </a:prstGeom>
          <a:effectLst>
            <a:softEdge rad="101600"/>
          </a:effectLst>
        </p:spPr>
      </p:pic>
    </p:spTree>
    <p:extLst>
      <p:ext uri="{BB962C8B-B14F-4D97-AF65-F5344CB8AC3E}">
        <p14:creationId xmlns:p14="http://schemas.microsoft.com/office/powerpoint/2010/main" val="144515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8373"/>
          </a:xfrm>
        </p:spPr>
        <p:txBody>
          <a:bodyPr>
            <a:normAutofit fontScale="90000"/>
          </a:bodyPr>
          <a:lstStyle/>
          <a:p>
            <a:r>
              <a:rPr lang="en-US" dirty="0"/>
              <a:t>Class </a:t>
            </a:r>
            <a:r>
              <a:rPr lang="en-US" i="1" dirty="0">
                <a:solidFill>
                  <a:srgbClr val="FFC000"/>
                </a:solidFill>
              </a:rPr>
              <a:t>Beaver</a:t>
            </a:r>
            <a:r>
              <a:rPr lang="en-US" dirty="0"/>
              <a:t> Seating Chart      </a:t>
            </a:r>
            <a:r>
              <a:rPr lang="en-US" sz="4400" dirty="0"/>
              <a:t>room B 301</a:t>
            </a:r>
          </a:p>
        </p:txBody>
      </p:sp>
      <p:sp>
        <p:nvSpPr>
          <p:cNvPr id="7" name="Rectangle 1"/>
          <p:cNvSpPr>
            <a:spLocks noChangeArrowheads="1"/>
          </p:cNvSpPr>
          <p:nvPr/>
        </p:nvSpPr>
        <p:spPr bwMode="auto">
          <a:xfrm>
            <a:off x="14251847" y="-11369"/>
            <a:ext cx="1456894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Front of the Room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aphicFrame>
        <p:nvGraphicFramePr>
          <p:cNvPr id="12" name="Table 11"/>
          <p:cNvGraphicFramePr>
            <a:graphicFrameLocks noGrp="1"/>
          </p:cNvGraphicFramePr>
          <p:nvPr/>
        </p:nvGraphicFramePr>
        <p:xfrm>
          <a:off x="689346" y="1659718"/>
          <a:ext cx="2457892" cy="5050800"/>
        </p:xfrm>
        <a:graphic>
          <a:graphicData uri="http://schemas.openxmlformats.org/drawingml/2006/table">
            <a:tbl>
              <a:tblPr firstRow="1" bandRow="1">
                <a:tableStyleId>{5940675A-B579-460E-94D1-54222C63F5DA}</a:tableStyleId>
              </a:tblPr>
              <a:tblGrid>
                <a:gridCol w="307418">
                  <a:extLst>
                    <a:ext uri="{9D8B030D-6E8A-4147-A177-3AD203B41FA5}">
                      <a16:colId xmlns:a16="http://schemas.microsoft.com/office/drawing/2014/main" val="20000"/>
                    </a:ext>
                  </a:extLst>
                </a:gridCol>
                <a:gridCol w="1065952">
                  <a:extLst>
                    <a:ext uri="{9D8B030D-6E8A-4147-A177-3AD203B41FA5}">
                      <a16:colId xmlns:a16="http://schemas.microsoft.com/office/drawing/2014/main" val="20001"/>
                    </a:ext>
                  </a:extLst>
                </a:gridCol>
                <a:gridCol w="1084522">
                  <a:extLst>
                    <a:ext uri="{9D8B030D-6E8A-4147-A177-3AD203B41FA5}">
                      <a16:colId xmlns:a16="http://schemas.microsoft.com/office/drawing/2014/main" val="20002"/>
                    </a:ext>
                  </a:extLst>
                </a:gridCol>
              </a:tblGrid>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Carrie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Mitch</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Jennifer</a:t>
                      </a:r>
                    </a:p>
                    <a:p>
                      <a:pPr algn="ctr"/>
                      <a:r>
                        <a:rPr lang="en-US" dirty="0">
                          <a:solidFill>
                            <a:schemeClr val="bg1"/>
                          </a:solidFill>
                        </a:rPr>
                        <a:t>(1112)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Vivian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Alina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Wyatt</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Sherry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bl>
          </a:graphicData>
        </a:graphic>
      </p:graphicFrame>
      <p:graphicFrame>
        <p:nvGraphicFramePr>
          <p:cNvPr id="13" name="Table 12"/>
          <p:cNvGraphicFramePr>
            <a:graphicFrameLocks noGrp="1"/>
          </p:cNvGraphicFramePr>
          <p:nvPr/>
        </p:nvGraphicFramePr>
        <p:xfrm>
          <a:off x="3701903" y="1659718"/>
          <a:ext cx="4804144" cy="5050800"/>
        </p:xfrm>
        <a:graphic>
          <a:graphicData uri="http://schemas.openxmlformats.org/drawingml/2006/table">
            <a:tbl>
              <a:tblPr firstRow="1" bandRow="1">
                <a:tableStyleId>{5940675A-B579-460E-94D1-54222C63F5DA}</a:tableStyleId>
              </a:tblPr>
              <a:tblGrid>
                <a:gridCol w="1192826">
                  <a:extLst>
                    <a:ext uri="{9D8B030D-6E8A-4147-A177-3AD203B41FA5}">
                      <a16:colId xmlns:a16="http://schemas.microsoft.com/office/drawing/2014/main" val="20000"/>
                    </a:ext>
                  </a:extLst>
                </a:gridCol>
                <a:gridCol w="1123299">
                  <a:extLst>
                    <a:ext uri="{9D8B030D-6E8A-4147-A177-3AD203B41FA5}">
                      <a16:colId xmlns:a16="http://schemas.microsoft.com/office/drawing/2014/main" val="20001"/>
                    </a:ext>
                  </a:extLst>
                </a:gridCol>
                <a:gridCol w="241944">
                  <a:extLst>
                    <a:ext uri="{9D8B030D-6E8A-4147-A177-3AD203B41FA5}">
                      <a16:colId xmlns:a16="http://schemas.microsoft.com/office/drawing/2014/main" val="20002"/>
                    </a:ext>
                  </a:extLst>
                </a:gridCol>
                <a:gridCol w="1140288">
                  <a:extLst>
                    <a:ext uri="{9D8B030D-6E8A-4147-A177-3AD203B41FA5}">
                      <a16:colId xmlns:a16="http://schemas.microsoft.com/office/drawing/2014/main" val="20003"/>
                    </a:ext>
                  </a:extLst>
                </a:gridCol>
                <a:gridCol w="1105787">
                  <a:extLst>
                    <a:ext uri="{9D8B030D-6E8A-4147-A177-3AD203B41FA5}">
                      <a16:colId xmlns:a16="http://schemas.microsoft.com/office/drawing/2014/main" val="20004"/>
                    </a:ext>
                  </a:extLst>
                </a:gridCol>
              </a:tblGrid>
              <a:tr h="841800">
                <a:tc>
                  <a:txBody>
                    <a:bodyPr/>
                    <a:lstStyle/>
                    <a:p>
                      <a:pPr algn="ctr"/>
                      <a:r>
                        <a:rPr lang="en-US" dirty="0">
                          <a:solidFill>
                            <a:schemeClr val="bg1"/>
                          </a:solidFill>
                        </a:rPr>
                        <a:t>Irene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Russell</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Aurora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Molly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841800">
                <a:tc>
                  <a:txBody>
                    <a:bodyPr/>
                    <a:lstStyle/>
                    <a:p>
                      <a:pPr algn="ctr"/>
                      <a:r>
                        <a:rPr lang="en-US" dirty="0">
                          <a:solidFill>
                            <a:schemeClr val="bg1"/>
                          </a:solidFill>
                        </a:rPr>
                        <a:t>Aimee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Bob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Ernest</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Cathy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841800">
                <a:tc>
                  <a:txBody>
                    <a:bodyPr/>
                    <a:lstStyle/>
                    <a:p>
                      <a:pPr algn="ctr"/>
                      <a:r>
                        <a:rPr lang="en-US" dirty="0">
                          <a:solidFill>
                            <a:schemeClr val="bg1"/>
                          </a:solidFill>
                        </a:rPr>
                        <a:t>Jackson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Catherine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Addy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Sid</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841800">
                <a:tc>
                  <a:txBody>
                    <a:bodyPr/>
                    <a:lstStyle/>
                    <a:p>
                      <a:pPr algn="ctr"/>
                      <a:r>
                        <a:rPr lang="en-US" dirty="0">
                          <a:solidFill>
                            <a:schemeClr val="bg1"/>
                          </a:solidFill>
                        </a:rPr>
                        <a:t>Naomi</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Vincent</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Monica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Sonya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841800">
                <a:tc>
                  <a:txBody>
                    <a:bodyPr/>
                    <a:lstStyle/>
                    <a:p>
                      <a:pPr algn="ctr"/>
                      <a:r>
                        <a:rPr lang="en-US" dirty="0">
                          <a:solidFill>
                            <a:schemeClr val="bg1"/>
                          </a:solidFill>
                        </a:rPr>
                        <a:t>Vicky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Zoey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Tina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Wendy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bl>
          </a:graphicData>
        </a:graphic>
      </p:graphicFrame>
      <p:graphicFrame>
        <p:nvGraphicFramePr>
          <p:cNvPr id="14" name="Table 13"/>
          <p:cNvGraphicFramePr>
            <a:graphicFrameLocks noGrp="1"/>
          </p:cNvGraphicFramePr>
          <p:nvPr/>
        </p:nvGraphicFramePr>
        <p:xfrm>
          <a:off x="9060712" y="1659718"/>
          <a:ext cx="2457892" cy="5050800"/>
        </p:xfrm>
        <a:graphic>
          <a:graphicData uri="http://schemas.openxmlformats.org/drawingml/2006/table">
            <a:tbl>
              <a:tblPr firstRow="1" bandRow="1">
                <a:tableStyleId>{5940675A-B579-460E-94D1-54222C63F5DA}</a:tableStyleId>
              </a:tblPr>
              <a:tblGrid>
                <a:gridCol w="1174669">
                  <a:extLst>
                    <a:ext uri="{9D8B030D-6E8A-4147-A177-3AD203B41FA5}">
                      <a16:colId xmlns:a16="http://schemas.microsoft.com/office/drawing/2014/main" val="20000"/>
                    </a:ext>
                  </a:extLst>
                </a:gridCol>
                <a:gridCol w="1035131">
                  <a:extLst>
                    <a:ext uri="{9D8B030D-6E8A-4147-A177-3AD203B41FA5}">
                      <a16:colId xmlns:a16="http://schemas.microsoft.com/office/drawing/2014/main" val="20001"/>
                    </a:ext>
                  </a:extLst>
                </a:gridCol>
                <a:gridCol w="248092">
                  <a:extLst>
                    <a:ext uri="{9D8B030D-6E8A-4147-A177-3AD203B41FA5}">
                      <a16:colId xmlns:a16="http://schemas.microsoft.com/office/drawing/2014/main" val="20002"/>
                    </a:ext>
                  </a:extLst>
                </a:gridCol>
              </a:tblGrid>
              <a:tr h="841800">
                <a:tc>
                  <a:txBody>
                    <a:bodyPr/>
                    <a:lstStyle/>
                    <a:p>
                      <a:pPr algn="ctr"/>
                      <a:r>
                        <a:rPr lang="en-US" dirty="0">
                          <a:solidFill>
                            <a:schemeClr val="bg1"/>
                          </a:solidFill>
                        </a:rPr>
                        <a:t>Alice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Julian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0"/>
                  </a:ext>
                </a:extLst>
              </a:tr>
              <a:tr h="841800">
                <a:tc>
                  <a:txBody>
                    <a:bodyPr/>
                    <a:lstStyle/>
                    <a:p>
                      <a:pPr algn="ctr"/>
                      <a:r>
                        <a:rPr lang="en-US" dirty="0">
                          <a:solidFill>
                            <a:schemeClr val="bg1"/>
                          </a:solidFill>
                        </a:rPr>
                        <a:t>Wesley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Claire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1"/>
                  </a:ext>
                </a:extLst>
              </a:tr>
              <a:tr h="841800">
                <a:tc>
                  <a:txBody>
                    <a:bodyPr/>
                    <a:lstStyle/>
                    <a:p>
                      <a:pPr algn="ctr"/>
                      <a:r>
                        <a:rPr lang="en-US" dirty="0">
                          <a:solidFill>
                            <a:schemeClr val="bg1"/>
                          </a:solidFill>
                        </a:rPr>
                        <a:t>Jennifer</a:t>
                      </a:r>
                    </a:p>
                    <a:p>
                      <a:pPr algn="ctr"/>
                      <a:r>
                        <a:rPr lang="en-US" dirty="0">
                          <a:solidFill>
                            <a:schemeClr val="bg1"/>
                          </a:solidFill>
                        </a:rPr>
                        <a:t>(2328)</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Ashlyn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2"/>
                  </a:ext>
                </a:extLst>
              </a:tr>
              <a:tr h="841800">
                <a:tc>
                  <a:txBody>
                    <a:bodyPr/>
                    <a:lstStyle/>
                    <a:p>
                      <a:pPr algn="ctr"/>
                      <a:r>
                        <a:rPr lang="en-US" dirty="0">
                          <a:solidFill>
                            <a:schemeClr val="bg1"/>
                          </a:solidFill>
                        </a:rPr>
                        <a:t>Wanda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Shirley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3"/>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4"/>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5"/>
                  </a:ext>
                </a:extLst>
              </a:tr>
            </a:tbl>
          </a:graphicData>
        </a:graphic>
      </p:graphicFrame>
      <p:sp>
        <p:nvSpPr>
          <p:cNvPr id="15" name="TextBox 14"/>
          <p:cNvSpPr txBox="1"/>
          <p:nvPr/>
        </p:nvSpPr>
        <p:spPr>
          <a:xfrm>
            <a:off x="5103626" y="1190505"/>
            <a:ext cx="2100832" cy="461665"/>
          </a:xfrm>
          <a:prstGeom prst="rect">
            <a:avLst/>
          </a:prstGeom>
          <a:noFill/>
        </p:spPr>
        <p:txBody>
          <a:bodyPr wrap="none" rtlCol="0">
            <a:spAutoFit/>
          </a:bodyPr>
          <a:lstStyle/>
          <a:p>
            <a:r>
              <a:rPr lang="en-US" sz="2400" b="1" u="sng" dirty="0"/>
              <a:t>Front of Room</a:t>
            </a:r>
          </a:p>
        </p:txBody>
      </p:sp>
    </p:spTree>
    <p:extLst>
      <p:ext uri="{BB962C8B-B14F-4D97-AF65-F5344CB8AC3E}">
        <p14:creationId xmlns:p14="http://schemas.microsoft.com/office/powerpoint/2010/main" val="1061975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know when there is leadership</a:t>
            </a:r>
          </a:p>
        </p:txBody>
      </p:sp>
      <p:sp>
        <p:nvSpPr>
          <p:cNvPr id="3" name="Content Placeholder 2"/>
          <p:cNvSpPr>
            <a:spLocks noGrp="1"/>
          </p:cNvSpPr>
          <p:nvPr>
            <p:ph idx="1"/>
          </p:nvPr>
        </p:nvSpPr>
        <p:spPr>
          <a:xfrm>
            <a:off x="1120000" y="1825625"/>
            <a:ext cx="10456957" cy="4771118"/>
          </a:xfrm>
        </p:spPr>
        <p:txBody>
          <a:bodyPr>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The role of a leader is not to always be in the spotlight or to hold a title that others can admire.  A leader is someone who successfully fulfills a role in the lives of others that gives them motivation, inspiration, direction and/or an example of how to live.  Good leadership is both </a:t>
            </a:r>
            <a:r>
              <a:rPr lang="en-US" dirty="0">
                <a:solidFill>
                  <a:srgbClr val="FFC000"/>
                </a:solidFill>
              </a:rPr>
              <a:t>internal</a:t>
            </a:r>
            <a:r>
              <a:rPr lang="en-US" dirty="0"/>
              <a:t> and </a:t>
            </a:r>
            <a:r>
              <a:rPr lang="en-US" dirty="0">
                <a:solidFill>
                  <a:srgbClr val="FF0000"/>
                </a:solidFill>
              </a:rPr>
              <a:t>external</a:t>
            </a:r>
            <a:r>
              <a:rPr lang="en-US" dirty="0"/>
              <a:t>.</a:t>
            </a:r>
          </a:p>
          <a:p>
            <a:pPr marL="0" marR="0" lvl="0" indent="0" defTabSz="914400" eaLnBrk="1" fontAlgn="auto" latinLnBrk="0" hangingPunct="1">
              <a:lnSpc>
                <a:spcPct val="100000"/>
              </a:lnSpc>
              <a:spcBef>
                <a:spcPts val="0"/>
              </a:spcBef>
              <a:spcAft>
                <a:spcPts val="0"/>
              </a:spcAft>
              <a:buClrTx/>
              <a:buSzTx/>
              <a:buFontTx/>
              <a:buNone/>
              <a:tabLst/>
              <a:defRPr/>
            </a:pPr>
            <a:endParaRPr lang="en-US" sz="1200" dirty="0"/>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a:t>Motivation – a reason to act (</a:t>
            </a:r>
            <a:r>
              <a:rPr lang="en-US" dirty="0">
                <a:solidFill>
                  <a:srgbClr val="FFC000"/>
                </a:solidFill>
              </a:rPr>
              <a:t>internal</a:t>
            </a:r>
            <a:r>
              <a:rPr lang="en-US" dirty="0"/>
              <a:t>).</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a:t>Inspiration – a feeling of confidence and hope for success (</a:t>
            </a:r>
            <a:r>
              <a:rPr lang="en-US" dirty="0">
                <a:solidFill>
                  <a:srgbClr val="FFC000"/>
                </a:solidFill>
              </a:rPr>
              <a:t>internal</a:t>
            </a:r>
            <a:r>
              <a:rPr lang="en-US" dirty="0"/>
              <a:t>).</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a:t>Direction – instructions on what to do and how (</a:t>
            </a:r>
            <a:r>
              <a:rPr lang="en-US" dirty="0">
                <a:solidFill>
                  <a:srgbClr val="FF0000"/>
                </a:solidFill>
              </a:rPr>
              <a:t>external</a:t>
            </a:r>
            <a:r>
              <a:rPr lang="en-US" dirty="0"/>
              <a:t>).</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a:t>Example – a model to follow or imitate (</a:t>
            </a:r>
            <a:r>
              <a:rPr lang="en-US" dirty="0">
                <a:solidFill>
                  <a:srgbClr val="FF0000"/>
                </a:solidFill>
              </a:rPr>
              <a:t>external</a:t>
            </a:r>
            <a:r>
              <a:rPr lang="en-US" dirty="0"/>
              <a:t>).</a:t>
            </a:r>
          </a:p>
          <a:p>
            <a:pPr marL="0" marR="0" lvl="0" indent="0" defTabSz="914400" eaLnBrk="1" fontAlgn="auto" latinLnBrk="0" hangingPunct="1">
              <a:lnSpc>
                <a:spcPct val="100000"/>
              </a:lnSpc>
              <a:spcBef>
                <a:spcPts val="0"/>
              </a:spcBef>
              <a:spcAft>
                <a:spcPts val="0"/>
              </a:spcAft>
              <a:buClrTx/>
              <a:buSzTx/>
              <a:buNone/>
              <a:tabLst/>
              <a:defRPr/>
            </a:pPr>
            <a:endParaRPr lang="en-US" sz="1300" dirty="0"/>
          </a:p>
          <a:p>
            <a:pPr marL="0" marR="0" lvl="0" indent="0" defTabSz="914400" eaLnBrk="1" fontAlgn="auto" latinLnBrk="0" hangingPunct="1">
              <a:lnSpc>
                <a:spcPct val="100000"/>
              </a:lnSpc>
              <a:spcBef>
                <a:spcPts val="0"/>
              </a:spcBef>
              <a:spcAft>
                <a:spcPts val="0"/>
              </a:spcAft>
              <a:buClrTx/>
              <a:buSzTx/>
              <a:buNone/>
              <a:tabLst/>
              <a:defRPr/>
            </a:pPr>
            <a:r>
              <a:rPr lang="en-US" dirty="0"/>
              <a:t>Leaders are everyday people who do their jobs and, in doing so, they have a tremendous effect on those around them.  They can be CEOs of large companies or they can be unnoticed by most people.</a:t>
            </a:r>
          </a:p>
        </p:txBody>
      </p:sp>
    </p:spTree>
    <p:extLst>
      <p:ext uri="{BB962C8B-B14F-4D97-AF65-F5344CB8AC3E}">
        <p14:creationId xmlns:p14="http://schemas.microsoft.com/office/powerpoint/2010/main" val="43407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p:cTn id="34"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p:cTn id="43"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grpId="0" nodeType="clickEffect">
                                  <p:stCondLst>
                                    <p:cond delay="0"/>
                                  </p:stCondLst>
                                  <p:iterate type="lt">
                                    <p:tmPct val="10000"/>
                                  </p:iterate>
                                  <p:childTnLst>
                                    <p:set>
                                      <p:cBhvr>
                                        <p:cTn id="51" dur="1" fill="hold">
                                          <p:stCondLst>
                                            <p:cond delay="0"/>
                                          </p:stCondLst>
                                        </p:cTn>
                                        <p:tgtEl>
                                          <p:spTgt spid="3">
                                            <p:txEl>
                                              <p:pRg st="7" end="7"/>
                                            </p:txEl>
                                          </p:spTgt>
                                        </p:tgtEl>
                                        <p:attrNameLst>
                                          <p:attrName>style.visibility</p:attrName>
                                        </p:attrNameLst>
                                      </p:cBhvr>
                                      <p:to>
                                        <p:strVal val="visible"/>
                                      </p:to>
                                    </p:set>
                                    <p:anim calcmode="lin" valueType="num">
                                      <p:cBhvr>
                                        <p:cTn id="52" dur="500" fill="hold"/>
                                        <p:tgtEl>
                                          <p:spTgt spid="3">
                                            <p:txEl>
                                              <p:pRg st="7" end="7"/>
                                            </p:txEl>
                                          </p:spTgt>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
                                            <p:txEl>
                                              <p:pRg st="7" end="7"/>
                                            </p:txEl>
                                          </p:spTgt>
                                        </p:tgtEl>
                                        <p:attrNameLst>
                                          <p:attrName>ppt_y</p:attrName>
                                        </p:attrNameLst>
                                      </p:cBhvr>
                                      <p:tavLst>
                                        <p:tav tm="0">
                                          <p:val>
                                            <p:strVal val="#ppt_y"/>
                                          </p:val>
                                        </p:tav>
                                        <p:tav tm="100000">
                                          <p:val>
                                            <p:strVal val="#ppt_y"/>
                                          </p:val>
                                        </p:tav>
                                      </p:tavLst>
                                    </p:anim>
                                    <p:anim calcmode="lin" valueType="num">
                                      <p:cBhvr>
                                        <p:cTn id="54" dur="500" fill="hold"/>
                                        <p:tgtEl>
                                          <p:spTgt spid="3">
                                            <p:txEl>
                                              <p:pRg st="7" end="7"/>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
                                            <p:txEl>
                                              <p:pRg st="7" end="7"/>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210" y="500062"/>
            <a:ext cx="10515600" cy="1325563"/>
          </a:xfrm>
        </p:spPr>
        <p:txBody>
          <a:bodyPr/>
          <a:lstStyle/>
          <a:p>
            <a:r>
              <a:rPr lang="en-US" dirty="0"/>
              <a:t>Motivation</a:t>
            </a:r>
          </a:p>
        </p:txBody>
      </p:sp>
      <p:sp>
        <p:nvSpPr>
          <p:cNvPr id="3" name="Content Placeholder 2"/>
          <p:cNvSpPr>
            <a:spLocks noGrp="1"/>
          </p:cNvSpPr>
          <p:nvPr>
            <p:ph idx="1"/>
          </p:nvPr>
        </p:nvSpPr>
        <p:spPr>
          <a:xfrm>
            <a:off x="1120000" y="1825625"/>
            <a:ext cx="10587318" cy="4673146"/>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Motivation can come from inside or from outside.</a:t>
            </a:r>
          </a:p>
          <a:p>
            <a:pPr marL="0" marR="0" lvl="0" indent="0" defTabSz="914400" eaLnBrk="1" fontAlgn="auto" latinLnBrk="0" hangingPunct="1">
              <a:lnSpc>
                <a:spcPct val="100000"/>
              </a:lnSpc>
              <a:spcBef>
                <a:spcPts val="0"/>
              </a:spcBef>
              <a:spcAft>
                <a:spcPts val="0"/>
              </a:spcAft>
              <a:buClrTx/>
              <a:buSzTx/>
              <a:buFontTx/>
              <a:buNone/>
              <a:tabLst/>
              <a:defRPr/>
            </a:pPr>
            <a:endParaRPr lang="en-US" sz="1300" dirty="0"/>
          </a:p>
          <a:p>
            <a:pPr marL="0" marR="0" lvl="0" indent="0" defTabSz="914400" eaLnBrk="1" fontAlgn="auto" latinLnBrk="0" hangingPunct="1">
              <a:lnSpc>
                <a:spcPct val="100000"/>
              </a:lnSpc>
              <a:spcBef>
                <a:spcPts val="0"/>
              </a:spcBef>
              <a:spcAft>
                <a:spcPts val="0"/>
              </a:spcAft>
              <a:buClrTx/>
              <a:buSzTx/>
              <a:buFontTx/>
              <a:buNone/>
              <a:tabLst/>
              <a:defRPr/>
            </a:pPr>
            <a:r>
              <a:rPr lang="en-US" u="sng" dirty="0"/>
              <a:t>Incentives</a:t>
            </a:r>
            <a:r>
              <a:rPr lang="en-US" dirty="0"/>
              <a:t> – outside motivations, such as monetary rewards and prizes, given for successful performance or punishment for unsuccessful performance.</a:t>
            </a:r>
          </a:p>
          <a:p>
            <a:pPr marL="0" marR="0" lvl="0" indent="0" defTabSz="914400" eaLnBrk="1" fontAlgn="auto" latinLnBrk="0" hangingPunct="1">
              <a:lnSpc>
                <a:spcPct val="100000"/>
              </a:lnSpc>
              <a:spcBef>
                <a:spcPts val="0"/>
              </a:spcBef>
              <a:spcAft>
                <a:spcPts val="0"/>
              </a:spcAft>
              <a:buClrTx/>
              <a:buSzTx/>
              <a:buFontTx/>
              <a:buNone/>
              <a:tabLst/>
              <a:defRPr/>
            </a:pPr>
            <a:endParaRPr lang="en-US" sz="1300" dirty="0"/>
          </a:p>
          <a:p>
            <a:pPr marL="0" marR="0" lvl="0" indent="0" defTabSz="914400" eaLnBrk="1" fontAlgn="auto" latinLnBrk="0" hangingPunct="1">
              <a:lnSpc>
                <a:spcPct val="100000"/>
              </a:lnSpc>
              <a:spcBef>
                <a:spcPts val="0"/>
              </a:spcBef>
              <a:spcAft>
                <a:spcPts val="0"/>
              </a:spcAft>
              <a:buClrTx/>
              <a:buSzTx/>
              <a:buFontTx/>
              <a:buNone/>
              <a:tabLst/>
              <a:defRPr/>
            </a:pPr>
            <a:r>
              <a:rPr lang="en-US" u="sng" dirty="0"/>
              <a:t>Personal satisfaction</a:t>
            </a:r>
            <a:r>
              <a:rPr lang="en-US" dirty="0"/>
              <a:t> – inside motivations are based on doing something because it is important to us, because we enjoy it, or because it is a part of something bigger than us.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1" dirty="0">
                <a:solidFill>
                  <a:srgbClr val="FFC000"/>
                </a:solidFill>
              </a:rPr>
              <a:t>Scientific research has shown overwhelmingly that personal satisfaction is a much stronger motivator than incentives every time.</a:t>
            </a:r>
          </a:p>
        </p:txBody>
      </p:sp>
      <p:pic>
        <p:nvPicPr>
          <p:cNvPr id="4" name="Picture 3"/>
          <p:cNvPicPr>
            <a:picLocks noChangeAspect="1"/>
          </p:cNvPicPr>
          <p:nvPr/>
        </p:nvPicPr>
        <p:blipFill>
          <a:blip r:embed="rId2"/>
          <a:stretch>
            <a:fillRect/>
          </a:stretch>
        </p:blipFill>
        <p:spPr>
          <a:xfrm>
            <a:off x="5561350" y="3262711"/>
            <a:ext cx="5464747" cy="3266040"/>
          </a:xfrm>
          <a:prstGeom prst="rect">
            <a:avLst/>
          </a:prstGeom>
          <a:effectLst>
            <a:softEdge rad="63500"/>
          </a:effectLst>
        </p:spPr>
      </p:pic>
    </p:spTree>
    <p:extLst>
      <p:ext uri="{BB962C8B-B14F-4D97-AF65-F5344CB8AC3E}">
        <p14:creationId xmlns:p14="http://schemas.microsoft.com/office/powerpoint/2010/main" val="56673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41" presetClass="entr" presetSubtype="0" fill="hold" grpId="0" nodeType="withEffect">
                                  <p:stCondLst>
                                    <p:cond delay="0"/>
                                  </p:stCondLst>
                                  <p:iterate type="lt">
                                    <p:tmPct val="10000"/>
                                  </p:iterate>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p:cTn id="28"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30"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1" presetClass="entr" presetSubtype="0" fill="hold" grpId="0" nodeType="clickEffect">
                                  <p:stCondLst>
                                    <p:cond delay="0"/>
                                  </p:stCondLst>
                                  <p:iterate type="lt">
                                    <p:tmPct val="10000"/>
                                  </p:iterate>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p:cTn id="37"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39"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Inspiration</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Inspiration is like motivation, but it is more about the ability to create hope and faith in someone to believe that they can succeed at a task.  Motivation gives a reason to try – inspiration gives the strength to begin and keep trying when things seem unlikely to succeed.</a:t>
            </a:r>
          </a:p>
        </p:txBody>
      </p:sp>
      <p:pic>
        <p:nvPicPr>
          <p:cNvPr id="4" name="Picture 3"/>
          <p:cNvPicPr>
            <a:picLocks noChangeAspect="1"/>
          </p:cNvPicPr>
          <p:nvPr/>
        </p:nvPicPr>
        <p:blipFill>
          <a:blip r:embed="rId2"/>
          <a:stretch>
            <a:fillRect/>
          </a:stretch>
        </p:blipFill>
        <p:spPr>
          <a:xfrm>
            <a:off x="4811842" y="3790138"/>
            <a:ext cx="6014630" cy="2790544"/>
          </a:xfrm>
          <a:prstGeom prst="rect">
            <a:avLst/>
          </a:prstGeom>
        </p:spPr>
      </p:pic>
    </p:spTree>
    <p:extLst>
      <p:ext uri="{BB962C8B-B14F-4D97-AF65-F5344CB8AC3E}">
        <p14:creationId xmlns:p14="http://schemas.microsoft.com/office/powerpoint/2010/main" val="76382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Direction</a:t>
            </a:r>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Leaders can do more than just motivate and inspire.  They can teach and give skills to help someone succeed.  They can point someone in the right direction that is most likely to bring success.  This direction can come from vision, wisdom and/or experience:</a:t>
            </a:r>
          </a:p>
          <a:p>
            <a:pPr marL="0" marR="0" lvl="0" indent="0" defTabSz="914400" eaLnBrk="1" fontAlgn="auto" latinLnBrk="0" hangingPunct="1">
              <a:lnSpc>
                <a:spcPct val="100000"/>
              </a:lnSpc>
              <a:spcBef>
                <a:spcPts val="0"/>
              </a:spcBef>
              <a:spcAft>
                <a:spcPts val="0"/>
              </a:spcAft>
              <a:buClrTx/>
              <a:buSzTx/>
              <a:buFontTx/>
              <a:buNone/>
              <a:tabLst/>
              <a:defRPr/>
            </a:pPr>
            <a:endParaRPr lang="en-US" sz="1200" dirty="0"/>
          </a:p>
          <a:p>
            <a:pPr>
              <a:lnSpc>
                <a:spcPct val="100000"/>
              </a:lnSpc>
              <a:spcBef>
                <a:spcPts val="0"/>
              </a:spcBef>
            </a:pPr>
            <a:r>
              <a:rPr lang="en-US" u="sng" dirty="0"/>
              <a:t>Vision</a:t>
            </a:r>
            <a:r>
              <a:rPr lang="en-US" dirty="0"/>
              <a:t> – the ability to evaluate the present and predict the possibilities in the future.</a:t>
            </a:r>
          </a:p>
          <a:p>
            <a:pPr>
              <a:lnSpc>
                <a:spcPct val="100000"/>
              </a:lnSpc>
              <a:spcBef>
                <a:spcPts val="0"/>
              </a:spcBef>
            </a:pPr>
            <a:r>
              <a:rPr lang="en-US" u="sng" dirty="0"/>
              <a:t>Wisdom</a:t>
            </a:r>
            <a:r>
              <a:rPr lang="en-US" dirty="0"/>
              <a:t> – the ability to employ common sense and intelligence to make good decisions.</a:t>
            </a:r>
          </a:p>
          <a:p>
            <a:pPr>
              <a:lnSpc>
                <a:spcPct val="100000"/>
              </a:lnSpc>
              <a:spcBef>
                <a:spcPts val="0"/>
              </a:spcBef>
            </a:pPr>
            <a:r>
              <a:rPr lang="en-US" u="sng" dirty="0"/>
              <a:t>Experience</a:t>
            </a:r>
            <a:r>
              <a:rPr lang="en-US" dirty="0"/>
              <a:t> – the ability to draw from previous actions and consider what has worked and not worked in the past.</a:t>
            </a:r>
          </a:p>
        </p:txBody>
      </p:sp>
      <p:pic>
        <p:nvPicPr>
          <p:cNvPr id="4" name="Picture 3"/>
          <p:cNvPicPr>
            <a:picLocks noChangeAspect="1"/>
          </p:cNvPicPr>
          <p:nvPr/>
        </p:nvPicPr>
        <p:blipFill>
          <a:blip r:embed="rId2"/>
          <a:stretch>
            <a:fillRect/>
          </a:stretch>
        </p:blipFill>
        <p:spPr>
          <a:xfrm>
            <a:off x="7135314" y="3439389"/>
            <a:ext cx="4498283" cy="3111313"/>
          </a:xfrm>
          <a:prstGeom prst="rect">
            <a:avLst/>
          </a:prstGeom>
          <a:effectLst>
            <a:softEdge rad="50800"/>
          </a:effectLst>
        </p:spPr>
      </p:pic>
    </p:spTree>
    <p:extLst>
      <p:ext uri="{BB962C8B-B14F-4D97-AF65-F5344CB8AC3E}">
        <p14:creationId xmlns:p14="http://schemas.microsoft.com/office/powerpoint/2010/main" val="128317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41" presetClass="entr" presetSubtype="0" fill="hold" grpId="0" nodeType="withEffect">
                                  <p:stCondLst>
                                    <p:cond delay="0"/>
                                  </p:stCondLst>
                                  <p:iterate type="lt">
                                    <p:tmPct val="10000"/>
                                  </p:iterate>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1"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1" presetClass="entr" presetSubtype="0" fill="hold" grpId="0" nodeType="clickEffect">
                                  <p:stCondLst>
                                    <p:cond delay="0"/>
                                  </p:stCondLst>
                                  <p:iterate type="lt">
                                    <p:tmPct val="10000"/>
                                  </p:iterate>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0"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1" presetClass="entr" presetSubtype="0" fill="hold" grpId="0" nodeType="clickEffect">
                                  <p:stCondLst>
                                    <p:cond delay="0"/>
                                  </p:stCondLst>
                                  <p:iterate type="lt">
                                    <p:tmPct val="10000"/>
                                  </p:iterate>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p:cTn id="37"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39"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A leader will always influence others who follow them.  Most of the time, aspiring leaders will imitate some of the qualities they have seen in successful leaders.  This is normal, but they must also find their strengths as leaders and be themselves.  The example can only go so far, since every leader is different.</a:t>
            </a:r>
          </a:p>
          <a:p>
            <a:pPr marL="0" marR="0" lvl="0" indent="0" defTabSz="914400" eaLnBrk="1" fontAlgn="auto" latinLnBrk="0" hangingPunct="1">
              <a:lnSpc>
                <a:spcPct val="100000"/>
              </a:lnSpc>
              <a:spcBef>
                <a:spcPts val="0"/>
              </a:spcBef>
              <a:spcAft>
                <a:spcPts val="0"/>
              </a:spcAft>
              <a:buClrTx/>
              <a:buSzTx/>
              <a:buFontTx/>
              <a:buNone/>
              <a:tabLst/>
              <a:defRPr/>
            </a:pPr>
            <a:endParaRPr lang="en-US" sz="1200" dirty="0"/>
          </a:p>
          <a:p>
            <a:pPr marL="0" marR="0" lvl="0" indent="0" defTabSz="914400" eaLnBrk="1" fontAlgn="auto" latinLnBrk="0" hangingPunct="1">
              <a:lnSpc>
                <a:spcPct val="100000"/>
              </a:lnSpc>
              <a:spcBef>
                <a:spcPts val="0"/>
              </a:spcBef>
              <a:spcAft>
                <a:spcPts val="0"/>
              </a:spcAft>
              <a:buClrTx/>
              <a:buSzTx/>
              <a:buFontTx/>
              <a:buNone/>
              <a:tabLst/>
              <a:defRPr/>
            </a:pPr>
            <a:r>
              <a:rPr lang="en-US" dirty="0"/>
              <a:t>What do you think of these sayings?</a:t>
            </a:r>
          </a:p>
        </p:txBody>
      </p:sp>
      <p:sp>
        <p:nvSpPr>
          <p:cNvPr id="5" name="TextBox 4"/>
          <p:cNvSpPr txBox="1"/>
          <p:nvPr/>
        </p:nvSpPr>
        <p:spPr>
          <a:xfrm>
            <a:off x="1708875" y="4736889"/>
            <a:ext cx="3060453" cy="523220"/>
          </a:xfrm>
          <a:prstGeom prst="rect">
            <a:avLst/>
          </a:prstGeom>
          <a:noFill/>
        </p:spPr>
        <p:txBody>
          <a:bodyPr wrap="none" rtlCol="0">
            <a:spAutoFit/>
          </a:bodyPr>
          <a:lstStyle/>
          <a:p>
            <a:r>
              <a:rPr lang="en-US" sz="2800">
                <a:solidFill>
                  <a:srgbClr val="FFC000"/>
                </a:solidFill>
              </a:rPr>
              <a:t>”Lead </a:t>
            </a:r>
            <a:r>
              <a:rPr lang="en-US" sz="2800" dirty="0">
                <a:solidFill>
                  <a:srgbClr val="FFC000"/>
                </a:solidFill>
              </a:rPr>
              <a:t>by example.”</a:t>
            </a:r>
          </a:p>
        </p:txBody>
      </p:sp>
      <p:sp>
        <p:nvSpPr>
          <p:cNvPr id="6" name="TextBox 5"/>
          <p:cNvSpPr txBox="1"/>
          <p:nvPr/>
        </p:nvSpPr>
        <p:spPr>
          <a:xfrm>
            <a:off x="1708875" y="5404461"/>
            <a:ext cx="4632037" cy="523220"/>
          </a:xfrm>
          <a:prstGeom prst="rect">
            <a:avLst/>
          </a:prstGeom>
          <a:noFill/>
        </p:spPr>
        <p:txBody>
          <a:bodyPr wrap="none" rtlCol="0">
            <a:spAutoFit/>
          </a:bodyPr>
          <a:lstStyle/>
          <a:p>
            <a:r>
              <a:rPr lang="en-US" sz="2800" dirty="0">
                <a:solidFill>
                  <a:srgbClr val="FFC000"/>
                </a:solidFill>
              </a:rPr>
              <a:t>”Do what I say, not what I do.”</a:t>
            </a:r>
          </a:p>
        </p:txBody>
      </p:sp>
      <p:pic>
        <p:nvPicPr>
          <p:cNvPr id="7" name="Picture 6"/>
          <p:cNvPicPr>
            <a:picLocks noChangeAspect="1"/>
          </p:cNvPicPr>
          <p:nvPr/>
        </p:nvPicPr>
        <p:blipFill rotWithShape="1">
          <a:blip r:embed="rId2"/>
          <a:srcRect l="393" t="9334" r="393" b="-1332"/>
          <a:stretch/>
        </p:blipFill>
        <p:spPr>
          <a:xfrm>
            <a:off x="7467869" y="3827900"/>
            <a:ext cx="4071705" cy="2484000"/>
          </a:xfrm>
          <a:prstGeom prst="rect">
            <a:avLst/>
          </a:prstGeom>
          <a:effectLst>
            <a:softEdge rad="114300"/>
          </a:effectLst>
        </p:spPr>
      </p:pic>
    </p:spTree>
    <p:extLst>
      <p:ext uri="{BB962C8B-B14F-4D97-AF65-F5344CB8AC3E}">
        <p14:creationId xmlns:p14="http://schemas.microsoft.com/office/powerpoint/2010/main" val="210105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2" end="2"/>
                                            </p:txEl>
                                          </p:spTgt>
                                        </p:tgtEl>
                                      </p:cBhvr>
                                    </p:animEffect>
                                  </p:childTnLst>
                                </p:cTn>
                              </p:par>
                            </p:childTnLst>
                          </p:cTn>
                        </p:par>
                        <p:par>
                          <p:cTn id="21" fill="hold">
                            <p:stCondLst>
                              <p:cond delay="19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5"/>
                                        </p:tgtEl>
                                        <p:attrNameLst>
                                          <p:attrName>ppt_y</p:attrName>
                                        </p:attrNameLst>
                                      </p:cBhvr>
                                      <p:tavLst>
                                        <p:tav tm="0">
                                          <p:val>
                                            <p:strVal val="#ppt_y"/>
                                          </p:val>
                                        </p:tav>
                                        <p:tav tm="100000">
                                          <p:val>
                                            <p:strVal val="#ppt_y"/>
                                          </p:val>
                                        </p:tav>
                                      </p:tavLst>
                                    </p:anim>
                                    <p:anim calcmode="lin" valueType="num">
                                      <p:cBhvr>
                                        <p:cTn id="26"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41" presetClass="entr" presetSubtype="0" fill="hold" grpId="0" nodeType="clickEffect">
                                  <p:stCondLst>
                                    <p:cond delay="0"/>
                                  </p:stCondLst>
                                  <p:iterate type="lt">
                                    <p:tmPct val="10000"/>
                                  </p:iterate>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6"/>
                                        </p:tgtEl>
                                        <p:attrNameLst>
                                          <p:attrName>ppt_y</p:attrName>
                                        </p:attrNameLst>
                                      </p:cBhvr>
                                      <p:tavLst>
                                        <p:tav tm="0">
                                          <p:val>
                                            <p:strVal val="#ppt_y"/>
                                          </p:val>
                                        </p:tav>
                                        <p:tav tm="100000">
                                          <p:val>
                                            <p:strVal val="#ppt_y"/>
                                          </p:val>
                                        </p:tav>
                                      </p:tavLst>
                                    </p:anim>
                                    <p:anim calcmode="lin" valueType="num">
                                      <p:cBhvr>
                                        <p:cTn id="3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Leaders in your life</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Can you think of a leader in your life that has made a difference for you?  Remember that a leader is not a position first, but it is a role that is played in human events successfully. </a:t>
            </a:r>
            <a:r>
              <a:rPr lang="en-US"/>
              <a:t>For homework, write 100 words about a leader in </a:t>
            </a:r>
          </a:p>
          <a:p>
            <a:pPr marL="0" marR="0" lvl="0" indent="0" defTabSz="914400" eaLnBrk="1" fontAlgn="auto" latinLnBrk="0" hangingPunct="1">
              <a:lnSpc>
                <a:spcPct val="100000"/>
              </a:lnSpc>
              <a:spcBef>
                <a:spcPts val="0"/>
              </a:spcBef>
              <a:spcAft>
                <a:spcPts val="0"/>
              </a:spcAft>
              <a:buClrTx/>
              <a:buSzTx/>
              <a:buFontTx/>
              <a:buNone/>
              <a:tabLst/>
              <a:defRPr/>
            </a:pPr>
            <a:r>
              <a:rPr lang="en-US"/>
              <a:t>your life.</a:t>
            </a:r>
            <a:endParaRPr lang="en-US" dirty="0"/>
          </a:p>
        </p:txBody>
      </p:sp>
      <p:pic>
        <p:nvPicPr>
          <p:cNvPr id="4" name="Picture 3"/>
          <p:cNvPicPr>
            <a:picLocks noChangeAspect="1"/>
          </p:cNvPicPr>
          <p:nvPr/>
        </p:nvPicPr>
        <p:blipFill>
          <a:blip r:embed="rId2"/>
          <a:stretch>
            <a:fillRect/>
          </a:stretch>
        </p:blipFill>
        <p:spPr>
          <a:xfrm>
            <a:off x="5804525" y="3232567"/>
            <a:ext cx="5080000" cy="3390900"/>
          </a:xfrm>
          <a:prstGeom prst="rect">
            <a:avLst/>
          </a:prstGeom>
        </p:spPr>
      </p:pic>
    </p:spTree>
    <p:extLst>
      <p:ext uri="{BB962C8B-B14F-4D97-AF65-F5344CB8AC3E}">
        <p14:creationId xmlns:p14="http://schemas.microsoft.com/office/powerpoint/2010/main" val="565449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Project #1 Check-in</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Get in your teams and discuss the progress of your project.  This is a good time to discuss challenges, frustrations, successes and developing ideas.</a:t>
            </a:r>
          </a:p>
        </p:txBody>
      </p:sp>
      <p:pic>
        <p:nvPicPr>
          <p:cNvPr id="4" name="Picture 3"/>
          <p:cNvPicPr>
            <a:picLocks noChangeAspect="1"/>
          </p:cNvPicPr>
          <p:nvPr/>
        </p:nvPicPr>
        <p:blipFill>
          <a:blip r:embed="rId2"/>
          <a:stretch>
            <a:fillRect/>
          </a:stretch>
        </p:blipFill>
        <p:spPr>
          <a:xfrm>
            <a:off x="3852474" y="2961075"/>
            <a:ext cx="4655486" cy="3482303"/>
          </a:xfrm>
          <a:prstGeom prst="rect">
            <a:avLst/>
          </a:prstGeom>
          <a:effectLst>
            <a:softEdge rad="177800"/>
          </a:effectLst>
        </p:spPr>
      </p:pic>
    </p:spTree>
    <p:extLst>
      <p:ext uri="{BB962C8B-B14F-4D97-AF65-F5344CB8AC3E}">
        <p14:creationId xmlns:p14="http://schemas.microsoft.com/office/powerpoint/2010/main" val="723311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p:txBody>
          <a:bodyPr/>
          <a:lstStyle/>
          <a:p>
            <a:pPr marL="514350" indent="-514350">
              <a:lnSpc>
                <a:spcPct val="100000"/>
              </a:lnSpc>
              <a:spcBef>
                <a:spcPts val="0"/>
              </a:spcBef>
              <a:buFont typeface="+mj-lt"/>
              <a:buAutoNum type="arabicPeriod"/>
            </a:pPr>
            <a:r>
              <a:rPr lang="en-US" dirty="0"/>
              <a:t>Read and complete the exercises for Days 3 and 4 in the textbook, </a:t>
            </a:r>
            <a:r>
              <a:rPr lang="en-US" i="1" dirty="0"/>
              <a:t>Modern Leadership Strategies from Ancient Chinese Wisdom.</a:t>
            </a:r>
          </a:p>
          <a:p>
            <a:pPr marL="514350" indent="-514350">
              <a:lnSpc>
                <a:spcPct val="100000"/>
              </a:lnSpc>
              <a:spcBef>
                <a:spcPts val="0"/>
              </a:spcBef>
              <a:buFont typeface="+mj-lt"/>
              <a:buAutoNum type="arabicPeriod"/>
            </a:pPr>
            <a:endParaRPr lang="en-US" sz="1200" dirty="0"/>
          </a:p>
          <a:p>
            <a:pPr marL="514350" indent="-514350">
              <a:lnSpc>
                <a:spcPct val="100000"/>
              </a:lnSpc>
              <a:spcBef>
                <a:spcPts val="0"/>
              </a:spcBef>
              <a:buFont typeface="+mj-lt"/>
              <a:buAutoNum type="arabicPeriod"/>
            </a:pPr>
            <a:r>
              <a:rPr lang="en-US" dirty="0"/>
              <a:t>Review the syllabus and the material from the last three weeks of class.</a:t>
            </a:r>
          </a:p>
          <a:p>
            <a:pPr marL="514350" indent="-514350">
              <a:lnSpc>
                <a:spcPct val="100000"/>
              </a:lnSpc>
              <a:spcBef>
                <a:spcPts val="0"/>
              </a:spcBef>
              <a:buFont typeface="+mj-lt"/>
              <a:buAutoNum type="arabicPeriod"/>
            </a:pPr>
            <a:endParaRPr lang="en-US" sz="1200" dirty="0"/>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a:t>Write 100 words about a leader in your life that provided motivation, inspiration, direction and/or example for you.</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a:t>Bring your completed word file and printed copy </a:t>
            </a:r>
            <a:r>
              <a:rPr lang="en-US"/>
              <a:t>of the team </a:t>
            </a:r>
            <a:r>
              <a:rPr lang="en-US" dirty="0"/>
              <a:t>project #1.</a:t>
            </a:r>
          </a:p>
        </p:txBody>
      </p:sp>
    </p:spTree>
    <p:extLst>
      <p:ext uri="{BB962C8B-B14F-4D97-AF65-F5344CB8AC3E}">
        <p14:creationId xmlns:p14="http://schemas.microsoft.com/office/powerpoint/2010/main" val="467815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8373"/>
          </a:xfrm>
        </p:spPr>
        <p:txBody>
          <a:bodyPr>
            <a:normAutofit fontScale="90000"/>
          </a:bodyPr>
          <a:lstStyle/>
          <a:p>
            <a:r>
              <a:rPr lang="en-US" dirty="0"/>
              <a:t>Class </a:t>
            </a:r>
            <a:r>
              <a:rPr lang="en-US" i="1" dirty="0">
                <a:solidFill>
                  <a:srgbClr val="FFC000"/>
                </a:solidFill>
              </a:rPr>
              <a:t>Moose</a:t>
            </a:r>
            <a:r>
              <a:rPr lang="en-US" dirty="0"/>
              <a:t> Seating Chart      </a:t>
            </a:r>
            <a:r>
              <a:rPr lang="en-US" sz="4400" dirty="0"/>
              <a:t>room B 303</a:t>
            </a:r>
          </a:p>
        </p:txBody>
      </p:sp>
      <p:sp>
        <p:nvSpPr>
          <p:cNvPr id="7" name="Rectangle 1"/>
          <p:cNvSpPr>
            <a:spLocks noChangeArrowheads="1"/>
          </p:cNvSpPr>
          <p:nvPr/>
        </p:nvSpPr>
        <p:spPr bwMode="auto">
          <a:xfrm>
            <a:off x="14251847" y="-11369"/>
            <a:ext cx="1456894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Front of the Room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aphicFrame>
        <p:nvGraphicFramePr>
          <p:cNvPr id="12" name="Table 11"/>
          <p:cNvGraphicFramePr>
            <a:graphicFrameLocks noGrp="1"/>
          </p:cNvGraphicFramePr>
          <p:nvPr/>
        </p:nvGraphicFramePr>
        <p:xfrm>
          <a:off x="689346" y="1659718"/>
          <a:ext cx="2457892" cy="5050800"/>
        </p:xfrm>
        <a:graphic>
          <a:graphicData uri="http://schemas.openxmlformats.org/drawingml/2006/table">
            <a:tbl>
              <a:tblPr firstRow="1" bandRow="1">
                <a:tableStyleId>{5940675A-B579-460E-94D1-54222C63F5DA}</a:tableStyleId>
              </a:tblPr>
              <a:tblGrid>
                <a:gridCol w="307418">
                  <a:extLst>
                    <a:ext uri="{9D8B030D-6E8A-4147-A177-3AD203B41FA5}">
                      <a16:colId xmlns:a16="http://schemas.microsoft.com/office/drawing/2014/main" val="20000"/>
                    </a:ext>
                  </a:extLst>
                </a:gridCol>
                <a:gridCol w="1065952">
                  <a:extLst>
                    <a:ext uri="{9D8B030D-6E8A-4147-A177-3AD203B41FA5}">
                      <a16:colId xmlns:a16="http://schemas.microsoft.com/office/drawing/2014/main" val="20001"/>
                    </a:ext>
                  </a:extLst>
                </a:gridCol>
                <a:gridCol w="1084522">
                  <a:extLst>
                    <a:ext uri="{9D8B030D-6E8A-4147-A177-3AD203B41FA5}">
                      <a16:colId xmlns:a16="http://schemas.microsoft.com/office/drawing/2014/main" val="20002"/>
                    </a:ext>
                  </a:extLst>
                </a:gridCol>
              </a:tblGrid>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Sarah</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Harold</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William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Leticia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Melanie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Elijah</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Johnson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Victor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799164589"/>
              </p:ext>
            </p:extLst>
          </p:nvPr>
        </p:nvGraphicFramePr>
        <p:xfrm>
          <a:off x="3701903" y="1659718"/>
          <a:ext cx="4804144" cy="5050800"/>
        </p:xfrm>
        <a:graphic>
          <a:graphicData uri="http://schemas.openxmlformats.org/drawingml/2006/table">
            <a:tbl>
              <a:tblPr firstRow="1" bandRow="1">
                <a:tableStyleId>{5940675A-B579-460E-94D1-54222C63F5DA}</a:tableStyleId>
              </a:tblPr>
              <a:tblGrid>
                <a:gridCol w="1192826">
                  <a:extLst>
                    <a:ext uri="{9D8B030D-6E8A-4147-A177-3AD203B41FA5}">
                      <a16:colId xmlns:a16="http://schemas.microsoft.com/office/drawing/2014/main" val="20000"/>
                    </a:ext>
                  </a:extLst>
                </a:gridCol>
                <a:gridCol w="1123299">
                  <a:extLst>
                    <a:ext uri="{9D8B030D-6E8A-4147-A177-3AD203B41FA5}">
                      <a16:colId xmlns:a16="http://schemas.microsoft.com/office/drawing/2014/main" val="20001"/>
                    </a:ext>
                  </a:extLst>
                </a:gridCol>
                <a:gridCol w="241944">
                  <a:extLst>
                    <a:ext uri="{9D8B030D-6E8A-4147-A177-3AD203B41FA5}">
                      <a16:colId xmlns:a16="http://schemas.microsoft.com/office/drawing/2014/main" val="20002"/>
                    </a:ext>
                  </a:extLst>
                </a:gridCol>
                <a:gridCol w="1140288">
                  <a:extLst>
                    <a:ext uri="{9D8B030D-6E8A-4147-A177-3AD203B41FA5}">
                      <a16:colId xmlns:a16="http://schemas.microsoft.com/office/drawing/2014/main" val="20003"/>
                    </a:ext>
                  </a:extLst>
                </a:gridCol>
                <a:gridCol w="1105787">
                  <a:extLst>
                    <a:ext uri="{9D8B030D-6E8A-4147-A177-3AD203B41FA5}">
                      <a16:colId xmlns:a16="http://schemas.microsoft.com/office/drawing/2014/main" val="20004"/>
                    </a:ext>
                  </a:extLst>
                </a:gridCol>
              </a:tblGrid>
              <a:tr h="841800">
                <a:tc>
                  <a:txBody>
                    <a:bodyPr/>
                    <a:lstStyle/>
                    <a:p>
                      <a:pPr algn="ctr"/>
                      <a:r>
                        <a:rPr lang="en-US" dirty="0">
                          <a:solidFill>
                            <a:schemeClr val="bg1"/>
                          </a:solidFill>
                        </a:rPr>
                        <a:t>Jacob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Elisa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Irene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err="1">
                          <a:solidFill>
                            <a:schemeClr val="bg1"/>
                          </a:solidFill>
                        </a:rPr>
                        <a:t>Eligah</a:t>
                      </a: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841800">
                <a:tc>
                  <a:txBody>
                    <a:bodyPr/>
                    <a:lstStyle/>
                    <a:p>
                      <a:pPr algn="ctr"/>
                      <a:r>
                        <a:rPr lang="en-US" dirty="0">
                          <a:solidFill>
                            <a:schemeClr val="bg1"/>
                          </a:solidFill>
                        </a:rPr>
                        <a:t>Minnie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Connor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Quincy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Andrea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841800">
                <a:tc>
                  <a:txBody>
                    <a:bodyPr/>
                    <a:lstStyle/>
                    <a:p>
                      <a:pPr algn="ctr"/>
                      <a:r>
                        <a:rPr lang="en-US" dirty="0">
                          <a:solidFill>
                            <a:schemeClr val="bg1"/>
                          </a:solidFill>
                        </a:rPr>
                        <a:t>Thomas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Eva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Lydia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Jonas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841800">
                <a:tc>
                  <a:txBody>
                    <a:bodyPr/>
                    <a:lstStyle/>
                    <a:p>
                      <a:pPr algn="ctr"/>
                      <a:r>
                        <a:rPr lang="en-US" dirty="0">
                          <a:solidFill>
                            <a:schemeClr val="bg1"/>
                          </a:solidFill>
                        </a:rPr>
                        <a:t>Christine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Jack</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Ray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Heath</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841800">
                <a:tc>
                  <a:txBody>
                    <a:bodyPr/>
                    <a:lstStyle/>
                    <a:p>
                      <a:pPr algn="ctr"/>
                      <a:r>
                        <a:rPr lang="en-US" dirty="0">
                          <a:solidFill>
                            <a:schemeClr val="bg1"/>
                          </a:solidFill>
                        </a:rPr>
                        <a:t>Lainey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Rob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Vivian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Hunter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bl>
          </a:graphicData>
        </a:graphic>
      </p:graphicFrame>
      <p:graphicFrame>
        <p:nvGraphicFramePr>
          <p:cNvPr id="14" name="Table 13"/>
          <p:cNvGraphicFramePr>
            <a:graphicFrameLocks noGrp="1"/>
          </p:cNvGraphicFramePr>
          <p:nvPr/>
        </p:nvGraphicFramePr>
        <p:xfrm>
          <a:off x="9060712" y="1659718"/>
          <a:ext cx="2647194" cy="5050800"/>
        </p:xfrm>
        <a:graphic>
          <a:graphicData uri="http://schemas.openxmlformats.org/drawingml/2006/table">
            <a:tbl>
              <a:tblPr firstRow="1" bandRow="1">
                <a:tableStyleId>{5940675A-B579-460E-94D1-54222C63F5DA}</a:tableStyleId>
              </a:tblPr>
              <a:tblGrid>
                <a:gridCol w="1302488">
                  <a:extLst>
                    <a:ext uri="{9D8B030D-6E8A-4147-A177-3AD203B41FA5}">
                      <a16:colId xmlns:a16="http://schemas.microsoft.com/office/drawing/2014/main" val="20000"/>
                    </a:ext>
                  </a:extLst>
                </a:gridCol>
                <a:gridCol w="1111624">
                  <a:extLst>
                    <a:ext uri="{9D8B030D-6E8A-4147-A177-3AD203B41FA5}">
                      <a16:colId xmlns:a16="http://schemas.microsoft.com/office/drawing/2014/main" val="20001"/>
                    </a:ext>
                  </a:extLst>
                </a:gridCol>
                <a:gridCol w="233082">
                  <a:extLst>
                    <a:ext uri="{9D8B030D-6E8A-4147-A177-3AD203B41FA5}">
                      <a16:colId xmlns:a16="http://schemas.microsoft.com/office/drawing/2014/main" val="20002"/>
                    </a:ext>
                  </a:extLst>
                </a:gridCol>
              </a:tblGrid>
              <a:tr h="841800">
                <a:tc>
                  <a:txBody>
                    <a:bodyPr/>
                    <a:lstStyle/>
                    <a:p>
                      <a:pPr algn="ctr"/>
                      <a:r>
                        <a:rPr lang="en-US" dirty="0">
                          <a:solidFill>
                            <a:schemeClr val="bg1"/>
                          </a:solidFill>
                        </a:rPr>
                        <a:t>Cecilia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Frank</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0"/>
                  </a:ext>
                </a:extLst>
              </a:tr>
              <a:tr h="841800">
                <a:tc>
                  <a:txBody>
                    <a:bodyPr/>
                    <a:lstStyle/>
                    <a:p>
                      <a:pPr algn="ctr"/>
                      <a:r>
                        <a:rPr lang="en-US" dirty="0">
                          <a:solidFill>
                            <a:schemeClr val="bg1"/>
                          </a:solidFill>
                        </a:rPr>
                        <a:t>Mark</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Rebecca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1"/>
                  </a:ext>
                </a:extLst>
              </a:tr>
              <a:tr h="841800">
                <a:tc>
                  <a:txBody>
                    <a:bodyPr/>
                    <a:lstStyle/>
                    <a:p>
                      <a:pPr algn="ctr"/>
                      <a:r>
                        <a:rPr lang="en-US" dirty="0">
                          <a:solidFill>
                            <a:schemeClr val="bg1"/>
                          </a:solidFill>
                        </a:rPr>
                        <a:t>Warren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Louie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2"/>
                  </a:ext>
                </a:extLst>
              </a:tr>
              <a:tr h="841800">
                <a:tc>
                  <a:txBody>
                    <a:bodyPr/>
                    <a:lstStyle/>
                    <a:p>
                      <a:pPr algn="ctr"/>
                      <a:r>
                        <a:rPr lang="en-US" dirty="0">
                          <a:solidFill>
                            <a:schemeClr val="bg1"/>
                          </a:solidFill>
                        </a:rPr>
                        <a:t>Lucas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Jeremy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3"/>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4"/>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5"/>
                  </a:ext>
                </a:extLst>
              </a:tr>
            </a:tbl>
          </a:graphicData>
        </a:graphic>
      </p:graphicFrame>
      <p:sp>
        <p:nvSpPr>
          <p:cNvPr id="15" name="TextBox 14"/>
          <p:cNvSpPr txBox="1"/>
          <p:nvPr/>
        </p:nvSpPr>
        <p:spPr>
          <a:xfrm>
            <a:off x="5103626" y="1190505"/>
            <a:ext cx="2100832" cy="461665"/>
          </a:xfrm>
          <a:prstGeom prst="rect">
            <a:avLst/>
          </a:prstGeom>
          <a:noFill/>
        </p:spPr>
        <p:txBody>
          <a:bodyPr wrap="none" rtlCol="0">
            <a:spAutoFit/>
          </a:bodyPr>
          <a:lstStyle/>
          <a:p>
            <a:r>
              <a:rPr lang="en-US" sz="2400" b="1" u="sng" dirty="0"/>
              <a:t>Front of Room</a:t>
            </a:r>
          </a:p>
        </p:txBody>
      </p:sp>
    </p:spTree>
    <p:extLst>
      <p:ext uri="{BB962C8B-B14F-4D97-AF65-F5344CB8AC3E}">
        <p14:creationId xmlns:p14="http://schemas.microsoft.com/office/powerpoint/2010/main" val="3726687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8373"/>
          </a:xfrm>
        </p:spPr>
        <p:txBody>
          <a:bodyPr>
            <a:normAutofit fontScale="90000"/>
          </a:bodyPr>
          <a:lstStyle/>
          <a:p>
            <a:r>
              <a:rPr lang="en-US" dirty="0"/>
              <a:t>Class </a:t>
            </a:r>
            <a:r>
              <a:rPr lang="en-US" i="1" dirty="0">
                <a:solidFill>
                  <a:srgbClr val="FFC000"/>
                </a:solidFill>
              </a:rPr>
              <a:t>Raccoon</a:t>
            </a:r>
            <a:r>
              <a:rPr lang="en-US" dirty="0"/>
              <a:t> Seating Chart      </a:t>
            </a:r>
            <a:r>
              <a:rPr lang="en-US" sz="4400" dirty="0"/>
              <a:t>room B 302</a:t>
            </a:r>
          </a:p>
        </p:txBody>
      </p:sp>
      <p:sp>
        <p:nvSpPr>
          <p:cNvPr id="7" name="Rectangle 1"/>
          <p:cNvSpPr>
            <a:spLocks noChangeArrowheads="1"/>
          </p:cNvSpPr>
          <p:nvPr/>
        </p:nvSpPr>
        <p:spPr bwMode="auto">
          <a:xfrm>
            <a:off x="14251847" y="-11369"/>
            <a:ext cx="1456894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Front of the Room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aphicFrame>
        <p:nvGraphicFramePr>
          <p:cNvPr id="12" name="Table 11"/>
          <p:cNvGraphicFramePr>
            <a:graphicFrameLocks noGrp="1"/>
          </p:cNvGraphicFramePr>
          <p:nvPr/>
        </p:nvGraphicFramePr>
        <p:xfrm>
          <a:off x="689346" y="1659718"/>
          <a:ext cx="2457892" cy="5050800"/>
        </p:xfrm>
        <a:graphic>
          <a:graphicData uri="http://schemas.openxmlformats.org/drawingml/2006/table">
            <a:tbl>
              <a:tblPr firstRow="1" bandRow="1">
                <a:tableStyleId>{5940675A-B579-460E-94D1-54222C63F5DA}</a:tableStyleId>
              </a:tblPr>
              <a:tblGrid>
                <a:gridCol w="307418">
                  <a:extLst>
                    <a:ext uri="{9D8B030D-6E8A-4147-A177-3AD203B41FA5}">
                      <a16:colId xmlns:a16="http://schemas.microsoft.com/office/drawing/2014/main" val="20000"/>
                    </a:ext>
                  </a:extLst>
                </a:gridCol>
                <a:gridCol w="1065952">
                  <a:extLst>
                    <a:ext uri="{9D8B030D-6E8A-4147-A177-3AD203B41FA5}">
                      <a16:colId xmlns:a16="http://schemas.microsoft.com/office/drawing/2014/main" val="20001"/>
                    </a:ext>
                  </a:extLst>
                </a:gridCol>
                <a:gridCol w="1084522">
                  <a:extLst>
                    <a:ext uri="{9D8B030D-6E8A-4147-A177-3AD203B41FA5}">
                      <a16:colId xmlns:a16="http://schemas.microsoft.com/office/drawing/2014/main" val="20002"/>
                    </a:ext>
                  </a:extLst>
                </a:gridCol>
              </a:tblGrid>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Scott</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Zoey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Vera</a:t>
                      </a:r>
                    </a:p>
                    <a:p>
                      <a:pPr algn="ctr"/>
                      <a:r>
                        <a:rPr lang="en-US" dirty="0">
                          <a:solidFill>
                            <a:schemeClr val="bg1"/>
                          </a:solidFill>
                        </a:rPr>
                        <a:t>(2809)</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Chris</a:t>
                      </a:r>
                    </a:p>
                    <a:p>
                      <a:pPr algn="ctr"/>
                      <a:r>
                        <a:rPr lang="en-US" dirty="0">
                          <a:solidFill>
                            <a:schemeClr val="bg1"/>
                          </a:solidFill>
                        </a:rPr>
                        <a:t>(1204)</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Alan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April</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Carol</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Sam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bl>
          </a:graphicData>
        </a:graphic>
      </p:graphicFrame>
      <p:graphicFrame>
        <p:nvGraphicFramePr>
          <p:cNvPr id="13" name="Table 12"/>
          <p:cNvGraphicFramePr>
            <a:graphicFrameLocks noGrp="1"/>
          </p:cNvGraphicFramePr>
          <p:nvPr/>
        </p:nvGraphicFramePr>
        <p:xfrm>
          <a:off x="3701903" y="1659718"/>
          <a:ext cx="4804144" cy="5050800"/>
        </p:xfrm>
        <a:graphic>
          <a:graphicData uri="http://schemas.openxmlformats.org/drawingml/2006/table">
            <a:tbl>
              <a:tblPr firstRow="1" bandRow="1">
                <a:tableStyleId>{5940675A-B579-460E-94D1-54222C63F5DA}</a:tableStyleId>
              </a:tblPr>
              <a:tblGrid>
                <a:gridCol w="1192826">
                  <a:extLst>
                    <a:ext uri="{9D8B030D-6E8A-4147-A177-3AD203B41FA5}">
                      <a16:colId xmlns:a16="http://schemas.microsoft.com/office/drawing/2014/main" val="20000"/>
                    </a:ext>
                  </a:extLst>
                </a:gridCol>
                <a:gridCol w="1123299">
                  <a:extLst>
                    <a:ext uri="{9D8B030D-6E8A-4147-A177-3AD203B41FA5}">
                      <a16:colId xmlns:a16="http://schemas.microsoft.com/office/drawing/2014/main" val="20001"/>
                    </a:ext>
                  </a:extLst>
                </a:gridCol>
                <a:gridCol w="241944">
                  <a:extLst>
                    <a:ext uri="{9D8B030D-6E8A-4147-A177-3AD203B41FA5}">
                      <a16:colId xmlns:a16="http://schemas.microsoft.com/office/drawing/2014/main" val="20002"/>
                    </a:ext>
                  </a:extLst>
                </a:gridCol>
                <a:gridCol w="1140288">
                  <a:extLst>
                    <a:ext uri="{9D8B030D-6E8A-4147-A177-3AD203B41FA5}">
                      <a16:colId xmlns:a16="http://schemas.microsoft.com/office/drawing/2014/main" val="20003"/>
                    </a:ext>
                  </a:extLst>
                </a:gridCol>
                <a:gridCol w="1105787">
                  <a:extLst>
                    <a:ext uri="{9D8B030D-6E8A-4147-A177-3AD203B41FA5}">
                      <a16:colId xmlns:a16="http://schemas.microsoft.com/office/drawing/2014/main" val="20004"/>
                    </a:ext>
                  </a:extLst>
                </a:gridCol>
              </a:tblGrid>
              <a:tr h="841800">
                <a:tc>
                  <a:txBody>
                    <a:bodyPr/>
                    <a:lstStyle/>
                    <a:p>
                      <a:pPr algn="ctr"/>
                      <a:r>
                        <a:rPr lang="en-US" dirty="0">
                          <a:solidFill>
                            <a:schemeClr val="bg1"/>
                          </a:solidFill>
                        </a:rPr>
                        <a:t>Christina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Oran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Tom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Kate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841800">
                <a:tc>
                  <a:txBody>
                    <a:bodyPr/>
                    <a:lstStyle/>
                    <a:p>
                      <a:pPr algn="ctr"/>
                      <a:r>
                        <a:rPr lang="en-US" dirty="0">
                          <a:solidFill>
                            <a:schemeClr val="bg1"/>
                          </a:solidFill>
                        </a:rPr>
                        <a:t>George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Irene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Betty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Marshall</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841800">
                <a:tc>
                  <a:txBody>
                    <a:bodyPr/>
                    <a:lstStyle/>
                    <a:p>
                      <a:pPr algn="ctr"/>
                      <a:r>
                        <a:rPr lang="en-US" dirty="0">
                          <a:solidFill>
                            <a:schemeClr val="bg1"/>
                          </a:solidFill>
                        </a:rPr>
                        <a:t>Monica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Simon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Chris</a:t>
                      </a:r>
                    </a:p>
                    <a:p>
                      <a:pPr algn="ctr"/>
                      <a:r>
                        <a:rPr lang="en-US" dirty="0">
                          <a:solidFill>
                            <a:schemeClr val="bg1"/>
                          </a:solidFill>
                        </a:rPr>
                        <a:t>(3325)</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Andrea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841800">
                <a:tc>
                  <a:txBody>
                    <a:bodyPr/>
                    <a:lstStyle/>
                    <a:p>
                      <a:pPr algn="ctr"/>
                      <a:r>
                        <a:rPr lang="en-US" dirty="0">
                          <a:solidFill>
                            <a:schemeClr val="bg1"/>
                          </a:solidFill>
                        </a:rPr>
                        <a:t>Ezra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Coco</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Vera</a:t>
                      </a:r>
                    </a:p>
                    <a:p>
                      <a:pPr algn="ctr"/>
                      <a:r>
                        <a:rPr lang="en-US" dirty="0">
                          <a:solidFill>
                            <a:schemeClr val="bg1"/>
                          </a:solidFill>
                        </a:rPr>
                        <a:t>(2687)</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Arthur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841800">
                <a:tc>
                  <a:txBody>
                    <a:bodyPr/>
                    <a:lstStyle/>
                    <a:p>
                      <a:pPr algn="ctr"/>
                      <a:r>
                        <a:rPr lang="en-US" dirty="0">
                          <a:solidFill>
                            <a:schemeClr val="bg1"/>
                          </a:solidFill>
                        </a:rPr>
                        <a:t>Percy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William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Mike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Alina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Howard</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bl>
          </a:graphicData>
        </a:graphic>
      </p:graphicFrame>
      <p:graphicFrame>
        <p:nvGraphicFramePr>
          <p:cNvPr id="14" name="Table 13"/>
          <p:cNvGraphicFramePr>
            <a:graphicFrameLocks noGrp="1"/>
          </p:cNvGraphicFramePr>
          <p:nvPr/>
        </p:nvGraphicFramePr>
        <p:xfrm>
          <a:off x="9060712" y="1659718"/>
          <a:ext cx="2457892" cy="5050800"/>
        </p:xfrm>
        <a:graphic>
          <a:graphicData uri="http://schemas.openxmlformats.org/drawingml/2006/table">
            <a:tbl>
              <a:tblPr firstRow="1" bandRow="1">
                <a:tableStyleId>{5940675A-B579-460E-94D1-54222C63F5DA}</a:tableStyleId>
              </a:tblPr>
              <a:tblGrid>
                <a:gridCol w="1153331">
                  <a:extLst>
                    <a:ext uri="{9D8B030D-6E8A-4147-A177-3AD203B41FA5}">
                      <a16:colId xmlns:a16="http://schemas.microsoft.com/office/drawing/2014/main" val="20000"/>
                    </a:ext>
                  </a:extLst>
                </a:gridCol>
                <a:gridCol w="1056469">
                  <a:extLst>
                    <a:ext uri="{9D8B030D-6E8A-4147-A177-3AD203B41FA5}">
                      <a16:colId xmlns:a16="http://schemas.microsoft.com/office/drawing/2014/main" val="20001"/>
                    </a:ext>
                  </a:extLst>
                </a:gridCol>
                <a:gridCol w="248092">
                  <a:extLst>
                    <a:ext uri="{9D8B030D-6E8A-4147-A177-3AD203B41FA5}">
                      <a16:colId xmlns:a16="http://schemas.microsoft.com/office/drawing/2014/main" val="20002"/>
                    </a:ext>
                  </a:extLst>
                </a:gridCol>
              </a:tblGrid>
              <a:tr h="841800">
                <a:tc>
                  <a:txBody>
                    <a:bodyPr/>
                    <a:lstStyle/>
                    <a:p>
                      <a:pPr algn="ctr"/>
                      <a:r>
                        <a:rPr lang="en-US" dirty="0">
                          <a:solidFill>
                            <a:schemeClr val="bg1"/>
                          </a:solidFill>
                        </a:rPr>
                        <a:t>Vicky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Shawn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0"/>
                  </a:ext>
                </a:extLst>
              </a:tr>
              <a:tr h="841800">
                <a:tc>
                  <a:txBody>
                    <a:bodyPr/>
                    <a:lstStyle/>
                    <a:p>
                      <a:pPr algn="ctr"/>
                      <a:r>
                        <a:rPr lang="en-US" dirty="0">
                          <a:solidFill>
                            <a:schemeClr val="bg1"/>
                          </a:solidFill>
                        </a:rPr>
                        <a:t>Jason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Sophia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1"/>
                  </a:ext>
                </a:extLst>
              </a:tr>
              <a:tr h="841800">
                <a:tc>
                  <a:txBody>
                    <a:bodyPr/>
                    <a:lstStyle/>
                    <a:p>
                      <a:pPr algn="ctr"/>
                      <a:r>
                        <a:rPr lang="en-US" dirty="0">
                          <a:solidFill>
                            <a:schemeClr val="bg1"/>
                          </a:solidFill>
                        </a:rPr>
                        <a:t>Catherine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Albert</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2"/>
                  </a:ext>
                </a:extLst>
              </a:tr>
              <a:tr h="841800">
                <a:tc>
                  <a:txBody>
                    <a:bodyPr/>
                    <a:lstStyle/>
                    <a:p>
                      <a:pPr algn="ctr"/>
                      <a:r>
                        <a:rPr lang="en-US" dirty="0">
                          <a:solidFill>
                            <a:schemeClr val="bg1"/>
                          </a:solidFill>
                        </a:rPr>
                        <a:t>Hanson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Ricky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3"/>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4"/>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5"/>
                  </a:ext>
                </a:extLst>
              </a:tr>
            </a:tbl>
          </a:graphicData>
        </a:graphic>
      </p:graphicFrame>
      <p:sp>
        <p:nvSpPr>
          <p:cNvPr id="15" name="TextBox 14"/>
          <p:cNvSpPr txBox="1"/>
          <p:nvPr/>
        </p:nvSpPr>
        <p:spPr>
          <a:xfrm>
            <a:off x="5103626" y="1190505"/>
            <a:ext cx="2100832" cy="461665"/>
          </a:xfrm>
          <a:prstGeom prst="rect">
            <a:avLst/>
          </a:prstGeom>
          <a:noFill/>
        </p:spPr>
        <p:txBody>
          <a:bodyPr wrap="none" rtlCol="0">
            <a:spAutoFit/>
          </a:bodyPr>
          <a:lstStyle/>
          <a:p>
            <a:r>
              <a:rPr lang="en-US" sz="2400" b="1" u="sng" dirty="0"/>
              <a:t>Front of Room</a:t>
            </a:r>
          </a:p>
        </p:txBody>
      </p:sp>
    </p:spTree>
    <p:extLst>
      <p:ext uri="{BB962C8B-B14F-4D97-AF65-F5344CB8AC3E}">
        <p14:creationId xmlns:p14="http://schemas.microsoft.com/office/powerpoint/2010/main" val="2931841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8373"/>
          </a:xfrm>
        </p:spPr>
        <p:txBody>
          <a:bodyPr>
            <a:normAutofit fontScale="90000"/>
          </a:bodyPr>
          <a:lstStyle/>
          <a:p>
            <a:r>
              <a:rPr lang="en-US" dirty="0"/>
              <a:t>Class </a:t>
            </a:r>
            <a:r>
              <a:rPr lang="en-US" i="1" dirty="0">
                <a:solidFill>
                  <a:srgbClr val="FFC000"/>
                </a:solidFill>
              </a:rPr>
              <a:t>Squirrel</a:t>
            </a:r>
            <a:r>
              <a:rPr lang="en-US" dirty="0"/>
              <a:t> Seating Chart      </a:t>
            </a:r>
            <a:r>
              <a:rPr lang="en-US" sz="4400" dirty="0"/>
              <a:t>room B 302</a:t>
            </a:r>
          </a:p>
        </p:txBody>
      </p:sp>
      <p:sp>
        <p:nvSpPr>
          <p:cNvPr id="7" name="Rectangle 1"/>
          <p:cNvSpPr>
            <a:spLocks noChangeArrowheads="1"/>
          </p:cNvSpPr>
          <p:nvPr/>
        </p:nvSpPr>
        <p:spPr bwMode="auto">
          <a:xfrm>
            <a:off x="14251847" y="-11369"/>
            <a:ext cx="1456894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Front of the Room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aphicFrame>
        <p:nvGraphicFramePr>
          <p:cNvPr id="12" name="Table 11"/>
          <p:cNvGraphicFramePr>
            <a:graphicFrameLocks noGrp="1"/>
          </p:cNvGraphicFramePr>
          <p:nvPr/>
        </p:nvGraphicFramePr>
        <p:xfrm>
          <a:off x="689346" y="1659718"/>
          <a:ext cx="2457892" cy="5050800"/>
        </p:xfrm>
        <a:graphic>
          <a:graphicData uri="http://schemas.openxmlformats.org/drawingml/2006/table">
            <a:tbl>
              <a:tblPr firstRow="1" bandRow="1">
                <a:tableStyleId>{5940675A-B579-460E-94D1-54222C63F5DA}</a:tableStyleId>
              </a:tblPr>
              <a:tblGrid>
                <a:gridCol w="225054">
                  <a:extLst>
                    <a:ext uri="{9D8B030D-6E8A-4147-A177-3AD203B41FA5}">
                      <a16:colId xmlns:a16="http://schemas.microsoft.com/office/drawing/2014/main" val="20000"/>
                    </a:ext>
                  </a:extLst>
                </a:gridCol>
                <a:gridCol w="1148316">
                  <a:extLst>
                    <a:ext uri="{9D8B030D-6E8A-4147-A177-3AD203B41FA5}">
                      <a16:colId xmlns:a16="http://schemas.microsoft.com/office/drawing/2014/main" val="20001"/>
                    </a:ext>
                  </a:extLst>
                </a:gridCol>
                <a:gridCol w="1084522">
                  <a:extLst>
                    <a:ext uri="{9D8B030D-6E8A-4147-A177-3AD203B41FA5}">
                      <a16:colId xmlns:a16="http://schemas.microsoft.com/office/drawing/2014/main" val="20002"/>
                    </a:ext>
                  </a:extLst>
                </a:gridCol>
              </a:tblGrid>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Ada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Simon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Oliver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err="1">
                          <a:solidFill>
                            <a:schemeClr val="bg1"/>
                          </a:solidFill>
                        </a:rPr>
                        <a:t>Alistare</a:t>
                      </a: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Heidi</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Stanley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Thomas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bl>
          </a:graphicData>
        </a:graphic>
      </p:graphicFrame>
      <p:graphicFrame>
        <p:nvGraphicFramePr>
          <p:cNvPr id="13" name="Table 12"/>
          <p:cNvGraphicFramePr>
            <a:graphicFrameLocks noGrp="1"/>
          </p:cNvGraphicFramePr>
          <p:nvPr/>
        </p:nvGraphicFramePr>
        <p:xfrm>
          <a:off x="3547242" y="1659718"/>
          <a:ext cx="5070438" cy="5050800"/>
        </p:xfrm>
        <a:graphic>
          <a:graphicData uri="http://schemas.openxmlformats.org/drawingml/2006/table">
            <a:tbl>
              <a:tblPr firstRow="1" bandRow="1">
                <a:tableStyleId>{5940675A-B579-460E-94D1-54222C63F5DA}</a:tableStyleId>
              </a:tblPr>
              <a:tblGrid>
                <a:gridCol w="1186123">
                  <a:extLst>
                    <a:ext uri="{9D8B030D-6E8A-4147-A177-3AD203B41FA5}">
                      <a16:colId xmlns:a16="http://schemas.microsoft.com/office/drawing/2014/main" val="20000"/>
                    </a:ext>
                  </a:extLst>
                </a:gridCol>
                <a:gridCol w="1293915">
                  <a:extLst>
                    <a:ext uri="{9D8B030D-6E8A-4147-A177-3AD203B41FA5}">
                      <a16:colId xmlns:a16="http://schemas.microsoft.com/office/drawing/2014/main" val="20001"/>
                    </a:ext>
                  </a:extLst>
                </a:gridCol>
                <a:gridCol w="219825">
                  <a:extLst>
                    <a:ext uri="{9D8B030D-6E8A-4147-A177-3AD203B41FA5}">
                      <a16:colId xmlns:a16="http://schemas.microsoft.com/office/drawing/2014/main" val="20002"/>
                    </a:ext>
                  </a:extLst>
                </a:gridCol>
                <a:gridCol w="1229460">
                  <a:extLst>
                    <a:ext uri="{9D8B030D-6E8A-4147-A177-3AD203B41FA5}">
                      <a16:colId xmlns:a16="http://schemas.microsoft.com/office/drawing/2014/main" val="20003"/>
                    </a:ext>
                  </a:extLst>
                </a:gridCol>
                <a:gridCol w="1141115">
                  <a:extLst>
                    <a:ext uri="{9D8B030D-6E8A-4147-A177-3AD203B41FA5}">
                      <a16:colId xmlns:a16="http://schemas.microsoft.com/office/drawing/2014/main" val="20004"/>
                    </a:ext>
                  </a:extLst>
                </a:gridCol>
              </a:tblGrid>
              <a:tr h="841800">
                <a:tc>
                  <a:txBody>
                    <a:bodyPr/>
                    <a:lstStyle/>
                    <a:p>
                      <a:pPr algn="ctr"/>
                      <a:r>
                        <a:rPr lang="en-US" dirty="0">
                          <a:solidFill>
                            <a:schemeClr val="bg1"/>
                          </a:solidFill>
                        </a:rPr>
                        <a:t>Johnny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Pepper</a:t>
                      </a:r>
                    </a:p>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Philip</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Zoe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841800">
                <a:tc>
                  <a:txBody>
                    <a:bodyPr/>
                    <a:lstStyle/>
                    <a:p>
                      <a:pPr algn="ctr"/>
                      <a:r>
                        <a:rPr lang="en-US" dirty="0">
                          <a:solidFill>
                            <a:schemeClr val="bg1"/>
                          </a:solidFill>
                        </a:rPr>
                        <a:t>Eric</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Jason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Iesha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Finlay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841800">
                <a:tc>
                  <a:txBody>
                    <a:bodyPr/>
                    <a:lstStyle/>
                    <a:p>
                      <a:pPr algn="ctr"/>
                      <a:r>
                        <a:rPr lang="en-US" dirty="0">
                          <a:solidFill>
                            <a:schemeClr val="bg1"/>
                          </a:solidFill>
                        </a:rPr>
                        <a:t>Derek</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Naomi</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Frank</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Marc-Andre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841800">
                <a:tc>
                  <a:txBody>
                    <a:bodyPr/>
                    <a:lstStyle/>
                    <a:p>
                      <a:pPr algn="ctr"/>
                      <a:r>
                        <a:rPr lang="en-US" dirty="0">
                          <a:solidFill>
                            <a:schemeClr val="bg1"/>
                          </a:solidFill>
                        </a:rPr>
                        <a:t>Sophia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Arthur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Nicki</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Bill</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Rick</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Kenny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Bruce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bl>
          </a:graphicData>
        </a:graphic>
      </p:graphicFrame>
      <p:graphicFrame>
        <p:nvGraphicFramePr>
          <p:cNvPr id="14" name="Table 13"/>
          <p:cNvGraphicFramePr>
            <a:graphicFrameLocks noGrp="1"/>
          </p:cNvGraphicFramePr>
          <p:nvPr/>
        </p:nvGraphicFramePr>
        <p:xfrm>
          <a:off x="9060712" y="1659718"/>
          <a:ext cx="2457892" cy="5050800"/>
        </p:xfrm>
        <a:graphic>
          <a:graphicData uri="http://schemas.openxmlformats.org/drawingml/2006/table">
            <a:tbl>
              <a:tblPr firstRow="1" bandRow="1">
                <a:tableStyleId>{5940675A-B579-460E-94D1-54222C63F5DA}</a:tableStyleId>
              </a:tblPr>
              <a:tblGrid>
                <a:gridCol w="1141123">
                  <a:extLst>
                    <a:ext uri="{9D8B030D-6E8A-4147-A177-3AD203B41FA5}">
                      <a16:colId xmlns:a16="http://schemas.microsoft.com/office/drawing/2014/main" val="20000"/>
                    </a:ext>
                  </a:extLst>
                </a:gridCol>
                <a:gridCol w="1068677">
                  <a:extLst>
                    <a:ext uri="{9D8B030D-6E8A-4147-A177-3AD203B41FA5}">
                      <a16:colId xmlns:a16="http://schemas.microsoft.com/office/drawing/2014/main" val="20001"/>
                    </a:ext>
                  </a:extLst>
                </a:gridCol>
                <a:gridCol w="248092">
                  <a:extLst>
                    <a:ext uri="{9D8B030D-6E8A-4147-A177-3AD203B41FA5}">
                      <a16:colId xmlns:a16="http://schemas.microsoft.com/office/drawing/2014/main" val="20002"/>
                    </a:ext>
                  </a:extLst>
                </a:gridCol>
              </a:tblGrid>
              <a:tr h="841800">
                <a:tc>
                  <a:txBody>
                    <a:bodyPr/>
                    <a:lstStyle/>
                    <a:p>
                      <a:pPr algn="ctr"/>
                      <a:r>
                        <a:rPr lang="en-US" dirty="0">
                          <a:solidFill>
                            <a:schemeClr val="bg1"/>
                          </a:solidFill>
                        </a:rPr>
                        <a:t>Barry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James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0"/>
                  </a:ext>
                </a:extLst>
              </a:tr>
              <a:tr h="841800">
                <a:tc>
                  <a:txBody>
                    <a:bodyPr/>
                    <a:lstStyle/>
                    <a:p>
                      <a:pPr algn="ctr"/>
                      <a:r>
                        <a:rPr lang="en-US" dirty="0">
                          <a:solidFill>
                            <a:schemeClr val="bg1"/>
                          </a:solidFill>
                        </a:rPr>
                        <a:t>Jack</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Monica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1"/>
                  </a:ext>
                </a:extLst>
              </a:tr>
              <a:tr h="841800">
                <a:tc>
                  <a:txBody>
                    <a:bodyPr/>
                    <a:lstStyle/>
                    <a:p>
                      <a:pPr algn="ctr"/>
                      <a:r>
                        <a:rPr lang="en-US" dirty="0">
                          <a:solidFill>
                            <a:schemeClr val="bg1"/>
                          </a:solidFill>
                        </a:rPr>
                        <a:t>Felicia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Caesar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2"/>
                  </a:ext>
                </a:extLst>
              </a:tr>
              <a:tr h="841800">
                <a:tc>
                  <a:txBody>
                    <a:bodyPr/>
                    <a:lstStyle/>
                    <a:p>
                      <a:pPr algn="ctr"/>
                      <a:r>
                        <a:rPr lang="en-US" dirty="0">
                          <a:solidFill>
                            <a:schemeClr val="bg1"/>
                          </a:solidFill>
                        </a:rPr>
                        <a:t>Joey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Richard</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3"/>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4"/>
                  </a:ext>
                </a:extLst>
              </a:tr>
              <a:tr h="841800">
                <a:tc>
                  <a:txBody>
                    <a:bodyPr/>
                    <a:lstStyle/>
                    <a:p>
                      <a:pPr algn="ctr"/>
                      <a:endParaRPr lang="en-US">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5"/>
                  </a:ext>
                </a:extLst>
              </a:tr>
            </a:tbl>
          </a:graphicData>
        </a:graphic>
      </p:graphicFrame>
      <p:sp>
        <p:nvSpPr>
          <p:cNvPr id="15" name="TextBox 14"/>
          <p:cNvSpPr txBox="1"/>
          <p:nvPr/>
        </p:nvSpPr>
        <p:spPr>
          <a:xfrm>
            <a:off x="5103626" y="1190505"/>
            <a:ext cx="2100832" cy="461665"/>
          </a:xfrm>
          <a:prstGeom prst="rect">
            <a:avLst/>
          </a:prstGeom>
          <a:noFill/>
        </p:spPr>
        <p:txBody>
          <a:bodyPr wrap="none" rtlCol="0">
            <a:spAutoFit/>
          </a:bodyPr>
          <a:lstStyle/>
          <a:p>
            <a:r>
              <a:rPr lang="en-US" sz="2400" b="1" u="sng" dirty="0"/>
              <a:t>Front of Room</a:t>
            </a:r>
          </a:p>
        </p:txBody>
      </p:sp>
    </p:spTree>
    <p:extLst>
      <p:ext uri="{BB962C8B-B14F-4D97-AF65-F5344CB8AC3E}">
        <p14:creationId xmlns:p14="http://schemas.microsoft.com/office/powerpoint/2010/main" val="1852344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in Leadership   Day 4</a:t>
            </a:r>
          </a:p>
        </p:txBody>
      </p:sp>
      <p:sp>
        <p:nvSpPr>
          <p:cNvPr id="3" name="Content Placeholder 2"/>
          <p:cNvSpPr>
            <a:spLocks noGrp="1"/>
          </p:cNvSpPr>
          <p:nvPr>
            <p:ph idx="1"/>
          </p:nvPr>
        </p:nvSpPr>
        <p:spPr/>
        <p:txBody>
          <a:bodyPr/>
          <a:lstStyle/>
          <a:p>
            <a:pPr marL="0" indent="0">
              <a:buNone/>
            </a:pPr>
            <a:r>
              <a:rPr lang="en-US" sz="3600" dirty="0"/>
              <a:t>Today we are going to:</a:t>
            </a:r>
          </a:p>
          <a:p>
            <a:pPr marL="0" indent="0">
              <a:buNone/>
            </a:pPr>
            <a:r>
              <a:rPr lang="en-US" dirty="0"/>
              <a:t>	1.  Sit in seats according to the new seating chart</a:t>
            </a:r>
          </a:p>
          <a:p>
            <a:pPr marL="0" indent="0">
              <a:buNone/>
            </a:pPr>
            <a:r>
              <a:rPr lang="en-US" dirty="0"/>
              <a:t>	2.  Discuss the use </a:t>
            </a:r>
            <a:r>
              <a:rPr lang="en-US"/>
              <a:t>of personal pronouns </a:t>
            </a:r>
            <a:r>
              <a:rPr lang="en-US" dirty="0"/>
              <a:t>in English</a:t>
            </a:r>
          </a:p>
          <a:p>
            <a:pPr marL="0" indent="0">
              <a:buNone/>
            </a:pPr>
            <a:r>
              <a:rPr lang="en-US" dirty="0"/>
              <a:t>	3.  Practice pronouncing the “</a:t>
            </a:r>
            <a:r>
              <a:rPr lang="en-US" dirty="0" err="1"/>
              <a:t>Th</a:t>
            </a:r>
            <a:r>
              <a:rPr lang="en-US" dirty="0"/>
              <a:t>” sound in English 	</a:t>
            </a:r>
          </a:p>
          <a:p>
            <a:pPr marL="0" indent="0">
              <a:buNone/>
            </a:pPr>
            <a:r>
              <a:rPr lang="en-US" dirty="0"/>
              <a:t>	4.  Discuss the reasons why leadership is important</a:t>
            </a:r>
          </a:p>
        </p:txBody>
      </p:sp>
    </p:spTree>
    <p:extLst>
      <p:ext uri="{BB962C8B-B14F-4D97-AF65-F5344CB8AC3E}">
        <p14:creationId xmlns:p14="http://schemas.microsoft.com/office/powerpoint/2010/main" val="1944487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67752" y="2368061"/>
            <a:ext cx="6204290" cy="4332995"/>
          </a:xfrm>
          <a:prstGeom prst="rect">
            <a:avLst/>
          </a:prstGeom>
          <a:effectLst>
            <a:softEdge rad="241300"/>
          </a:effectLst>
        </p:spPr>
      </p:pic>
      <p:sp>
        <p:nvSpPr>
          <p:cNvPr id="2" name="Title 1"/>
          <p:cNvSpPr>
            <a:spLocks noGrp="1"/>
          </p:cNvSpPr>
          <p:nvPr>
            <p:ph type="title"/>
          </p:nvPr>
        </p:nvSpPr>
        <p:spPr>
          <a:xfrm>
            <a:off x="556848" y="884458"/>
            <a:ext cx="10204938" cy="5285402"/>
          </a:xfrm>
          <a:effectLst>
            <a:softEdge rad="304800"/>
          </a:effectLst>
        </p:spPr>
        <p:txBody>
          <a:bodyPr>
            <a:normAutofit/>
          </a:bodyPr>
          <a:lstStyle/>
          <a:p>
            <a:r>
              <a:rPr lang="en-US" dirty="0"/>
              <a:t>Put your cellphone on your desk where I can see it and only use it in class to look up </a:t>
            </a:r>
            <a:br>
              <a:rPr lang="en-US" dirty="0"/>
            </a:br>
            <a:r>
              <a:rPr lang="en-US" dirty="0"/>
              <a:t>something you </a:t>
            </a:r>
            <a:br>
              <a:rPr lang="en-US" dirty="0"/>
            </a:br>
            <a:r>
              <a:rPr lang="en-US"/>
              <a:t>don’t understand </a:t>
            </a:r>
            <a:br>
              <a:rPr lang="en-US"/>
            </a:br>
            <a:r>
              <a:rPr lang="en-US"/>
              <a:t>or to take a photo </a:t>
            </a:r>
            <a:br>
              <a:rPr lang="en-US"/>
            </a:br>
            <a:r>
              <a:rPr lang="en-US"/>
              <a:t>of ppt.</a:t>
            </a:r>
            <a:endParaRPr lang="en-US" dirty="0"/>
          </a:p>
        </p:txBody>
      </p:sp>
    </p:spTree>
    <p:extLst>
      <p:ext uri="{BB962C8B-B14F-4D97-AF65-F5344CB8AC3E}">
        <p14:creationId xmlns:p14="http://schemas.microsoft.com/office/powerpoint/2010/main" val="301056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Check</a:t>
            </a:r>
          </a:p>
        </p:txBody>
      </p:sp>
      <p:sp>
        <p:nvSpPr>
          <p:cNvPr id="3" name="Content Placeholder 2"/>
          <p:cNvSpPr>
            <a:spLocks noGrp="1"/>
          </p:cNvSpPr>
          <p:nvPr>
            <p:ph idx="1"/>
          </p:nvPr>
        </p:nvSpPr>
        <p:spPr/>
        <p:txBody>
          <a:bodyPr>
            <a:normAutofit/>
          </a:bodyPr>
          <a:lstStyle/>
          <a:p>
            <a:pPr marL="0" indent="0">
              <a:buNone/>
            </a:pPr>
            <a:r>
              <a:rPr lang="en-US" sz="3600" dirty="0"/>
              <a:t>Put your homework out on your desk for me to come around and look at.  I may ask you questions about it, so please be ready!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769" y="3068412"/>
            <a:ext cx="3003431" cy="3108551"/>
          </a:xfrm>
          <a:prstGeom prst="rect">
            <a:avLst/>
          </a:prstGeom>
        </p:spPr>
      </p:pic>
    </p:spTree>
    <p:extLst>
      <p:ext uri="{BB962C8B-B14F-4D97-AF65-F5344CB8AC3E}">
        <p14:creationId xmlns:p14="http://schemas.microsoft.com/office/powerpoint/2010/main" val="1276218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47" y="89079"/>
            <a:ext cx="10515600" cy="1325563"/>
          </a:xfrm>
        </p:spPr>
        <p:txBody>
          <a:bodyPr/>
          <a:lstStyle/>
          <a:p>
            <a:r>
              <a:rPr lang="en-US" dirty="0"/>
              <a:t>Personal Pronouns</a:t>
            </a:r>
          </a:p>
        </p:txBody>
      </p:sp>
      <p:sp>
        <p:nvSpPr>
          <p:cNvPr id="3" name="Content Placeholder 2"/>
          <p:cNvSpPr>
            <a:spLocks noGrp="1"/>
          </p:cNvSpPr>
          <p:nvPr>
            <p:ph idx="1"/>
          </p:nvPr>
        </p:nvSpPr>
        <p:spPr>
          <a:xfrm>
            <a:off x="983415" y="1066497"/>
            <a:ext cx="10370385" cy="5532708"/>
          </a:xfrm>
        </p:spPr>
        <p:txBody>
          <a:bodyPr>
            <a:normAutofit/>
          </a:bodyPr>
          <a:lstStyle/>
          <a:p>
            <a:pPr marL="0" indent="0">
              <a:buNone/>
            </a:pPr>
            <a:r>
              <a:rPr lang="en-US" dirty="0"/>
              <a:t>In English, nouns can be replaced with simpler words that express the original noun’s person, gender, number and case.  The person is either first (I), second (you) or third (they).  The gender is whether the noun is masculine (male), feminine (female) or neuter.  The number expresses whether the noun is singular or plural.  The case expresses whether the noun is nominative (the subject of the verb), accusative (the object of the verb), or genitive (expressing possession).</a:t>
            </a:r>
          </a:p>
          <a:p>
            <a:pPr marL="0" indent="0">
              <a:buNone/>
            </a:pPr>
            <a:endParaRPr lang="en-US" sz="1600" dirty="0"/>
          </a:p>
          <a:p>
            <a:pPr marL="0" indent="0">
              <a:buNone/>
            </a:pPr>
            <a:r>
              <a:rPr lang="en-US" dirty="0"/>
              <a:t>My name is Bob.   There is a ball.   The girls have a bat.  </a:t>
            </a:r>
          </a:p>
          <a:p>
            <a:pPr marL="0" indent="0">
              <a:buNone/>
            </a:pPr>
            <a:endParaRPr lang="en-US" sz="1600" dirty="0"/>
          </a:p>
          <a:p>
            <a:pPr marL="0" indent="0">
              <a:buNone/>
            </a:pPr>
            <a:r>
              <a:rPr lang="en-US" dirty="0">
                <a:solidFill>
                  <a:schemeClr val="tx1"/>
                </a:solidFill>
              </a:rPr>
              <a:t>Bob hit the ball with the girls’ bat.</a:t>
            </a:r>
          </a:p>
          <a:p>
            <a:pPr marL="0" indent="0">
              <a:buNone/>
            </a:pPr>
            <a:endParaRPr lang="en-US" sz="1600" dirty="0"/>
          </a:p>
          <a:p>
            <a:pPr marL="0" indent="0">
              <a:buNone/>
            </a:pPr>
            <a:r>
              <a:rPr lang="en-US" dirty="0"/>
              <a:t> </a:t>
            </a:r>
            <a:r>
              <a:rPr lang="en-US" sz="3600" dirty="0">
                <a:solidFill>
                  <a:srgbClr val="FFC000"/>
                </a:solidFill>
              </a:rPr>
              <a:t>I</a:t>
            </a:r>
            <a:r>
              <a:rPr lang="en-US" sz="3600" dirty="0"/>
              <a:t> hit </a:t>
            </a:r>
            <a:r>
              <a:rPr lang="en-US" sz="3600" dirty="0">
                <a:solidFill>
                  <a:srgbClr val="FFC000"/>
                </a:solidFill>
              </a:rPr>
              <a:t>it </a:t>
            </a:r>
            <a:r>
              <a:rPr lang="en-US" sz="3600" dirty="0">
                <a:solidFill>
                  <a:schemeClr val="tx1"/>
                </a:solidFill>
              </a:rPr>
              <a:t>with</a:t>
            </a:r>
            <a:r>
              <a:rPr lang="en-US" sz="3600" dirty="0"/>
              <a:t> </a:t>
            </a:r>
            <a:r>
              <a:rPr lang="en-US" sz="3600" dirty="0">
                <a:solidFill>
                  <a:srgbClr val="FFC000"/>
                </a:solidFill>
              </a:rPr>
              <a:t>their </a:t>
            </a:r>
            <a:r>
              <a:rPr lang="en-US" sz="3600" dirty="0"/>
              <a:t>bat.</a:t>
            </a:r>
          </a:p>
        </p:txBody>
      </p:sp>
    </p:spTree>
    <p:extLst>
      <p:ext uri="{BB962C8B-B14F-4D97-AF65-F5344CB8AC3E}">
        <p14:creationId xmlns:p14="http://schemas.microsoft.com/office/powerpoint/2010/main" val="17530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p:cTn id="25"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6" end="6"/>
                                            </p:txEl>
                                          </p:spTgt>
                                        </p:tgtEl>
                                        <p:attrNameLst>
                                          <p:attrName>style.visibility</p:attrName>
                                        </p:attrNameLst>
                                      </p:cBhvr>
                                      <p:to>
                                        <p:strVal val="visible"/>
                                      </p:to>
                                    </p:set>
                                    <p:anim calcmode="lin" valueType="num">
                                      <p:cBhvr>
                                        <p:cTn id="34"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3687</TotalTime>
  <Words>1606</Words>
  <Application>Microsoft Office PowerPoint</Application>
  <PresentationFormat>宽屏</PresentationFormat>
  <Paragraphs>267</Paragraphs>
  <Slides>27</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27</vt:i4>
      </vt:variant>
    </vt:vector>
  </HeadingPairs>
  <TitlesOfParts>
    <vt:vector size="31" baseType="lpstr">
      <vt:lpstr>Arial</vt:lpstr>
      <vt:lpstr>Calibri</vt:lpstr>
      <vt:lpstr>Corbel</vt:lpstr>
      <vt:lpstr>Depth</vt:lpstr>
      <vt:lpstr>Principles in Leadership</vt:lpstr>
      <vt:lpstr>Class Beaver Seating Chart      room B 301</vt:lpstr>
      <vt:lpstr>Class Moose Seating Chart      room B 303</vt:lpstr>
      <vt:lpstr>Class Raccoon Seating Chart      room B 302</vt:lpstr>
      <vt:lpstr>Class Squirrel Seating Chart      room B 302</vt:lpstr>
      <vt:lpstr>Principles in Leadership   Day 4</vt:lpstr>
      <vt:lpstr>Put your cellphone on your desk where I can see it and only use it in class to look up  something you  don’t understand  or to take a photo  of ppt.</vt:lpstr>
      <vt:lpstr>Homework Check</vt:lpstr>
      <vt:lpstr>Personal Pronouns</vt:lpstr>
      <vt:lpstr>Bob hit the ball with the girls’ bat.     I hit it with their bat.</vt:lpstr>
      <vt:lpstr>Pronouns: Chinese to English</vt:lpstr>
      <vt:lpstr>Let’s practice!</vt:lpstr>
      <vt:lpstr>Family Matters</vt:lpstr>
      <vt:lpstr>“Th” sound review</vt:lpstr>
      <vt:lpstr>Let’s take a 5 minute break!</vt:lpstr>
      <vt:lpstr>When there is no leadership…</vt:lpstr>
      <vt:lpstr>David and Goliath</vt:lpstr>
      <vt:lpstr>Is Leadership Important?</vt:lpstr>
      <vt:lpstr>Make a List</vt:lpstr>
      <vt:lpstr>How to know when there is leadership</vt:lpstr>
      <vt:lpstr>Motivation</vt:lpstr>
      <vt:lpstr>Inspiration</vt:lpstr>
      <vt:lpstr>Direction</vt:lpstr>
      <vt:lpstr>Example</vt:lpstr>
      <vt:lpstr>Leaders in your life</vt:lpstr>
      <vt:lpstr>Team Project #1 Check-in</vt:lpstr>
      <vt:lpstr>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Freshman Oral</dc:title>
  <dc:creator>dan.rolfe@elic.org</dc:creator>
  <cp:lastModifiedBy>Stewart, Samuel</cp:lastModifiedBy>
  <cp:revision>342</cp:revision>
  <cp:lastPrinted>2016-04-25T02:08:07Z</cp:lastPrinted>
  <dcterms:created xsi:type="dcterms:W3CDTF">2015-09-05T10:00:09Z</dcterms:created>
  <dcterms:modified xsi:type="dcterms:W3CDTF">2019-11-01T08:49:42Z</dcterms:modified>
</cp:coreProperties>
</file>